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1"/>
  </p:notesMasterIdLst>
  <p:handoutMasterIdLst>
    <p:handoutMasterId r:id="rId62"/>
  </p:handoutMasterIdLst>
  <p:sldIdLst>
    <p:sldId id="2241" r:id="rId2"/>
    <p:sldId id="26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95" r:id="rId18"/>
    <p:sldId id="341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2249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2250" r:id="rId52"/>
    <p:sldId id="327" r:id="rId53"/>
    <p:sldId id="328" r:id="rId54"/>
    <p:sldId id="339" r:id="rId55"/>
    <p:sldId id="2247" r:id="rId56"/>
    <p:sldId id="2248" r:id="rId57"/>
    <p:sldId id="293" r:id="rId58"/>
    <p:sldId id="294" r:id="rId59"/>
    <p:sldId id="340" r:id="rId6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6F6F6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88687" autoAdjust="0"/>
  </p:normalViewPr>
  <p:slideViewPr>
    <p:cSldViewPr>
      <p:cViewPr varScale="1">
        <p:scale>
          <a:sx n="137" d="100"/>
          <a:sy n="137" d="100"/>
        </p:scale>
        <p:origin x="208" y="664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2022/12/15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We've seen negative goals already: all-or-nothing atomicity w/ crashes.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With crashes, just had to think of where we might crash.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Much harder to consider all possible cases with an adversary.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Security is also often hard because system has many complex goals.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26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21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44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261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425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/>
              <a:t>Authentication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&amp;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Password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100" b="1" dirty="0">
                <a:solidFill>
                  <a:schemeClr val="tx1"/>
                </a:solidFill>
              </a:rPr>
              <a:t>Security is a </a:t>
            </a:r>
            <a:r>
              <a:rPr lang="en-US" altLang="zh-CN" sz="2100" b="1" u="sng" dirty="0">
                <a:solidFill>
                  <a:schemeClr val="tx1"/>
                </a:solidFill>
              </a:rPr>
              <a:t>negative goal</a:t>
            </a:r>
          </a:p>
          <a:p>
            <a:pPr lvl="1"/>
            <a:r>
              <a:rPr lang="en-US" altLang="zh-CN" sz="1900" dirty="0"/>
              <a:t>Want to achieve something despite whatever adversary might do</a:t>
            </a:r>
            <a:endParaRPr lang="en-US" altLang="zh-CN" sz="2000" dirty="0"/>
          </a:p>
          <a:p>
            <a:r>
              <a:rPr lang="en-US" altLang="zh-CN" sz="2100" dirty="0"/>
              <a:t>How to make progress in building a secure system?</a:t>
            </a:r>
          </a:p>
          <a:p>
            <a:pPr lvl="1"/>
            <a:r>
              <a:rPr lang="en-US" altLang="zh-CN" sz="1900" dirty="0"/>
              <a:t>Be clear about goals: "</a:t>
            </a:r>
            <a:r>
              <a:rPr lang="en-US" altLang="zh-CN" sz="1900" b="1" dirty="0">
                <a:solidFill>
                  <a:schemeClr val="accent1"/>
                </a:solidFill>
              </a:rPr>
              <a:t>policy</a:t>
            </a:r>
            <a:r>
              <a:rPr lang="en-US" altLang="zh-CN" sz="1900" dirty="0"/>
              <a:t>"</a:t>
            </a:r>
            <a:r>
              <a:rPr lang="zh-CN" altLang="en-US" sz="1900" dirty="0"/>
              <a:t> </a:t>
            </a:r>
            <a:endParaRPr lang="en-US" altLang="zh-CN" sz="1900" dirty="0"/>
          </a:p>
          <a:p>
            <a:pPr lvl="2"/>
            <a:r>
              <a:rPr lang="en-US" altLang="zh-CN" sz="1900" dirty="0"/>
              <a:t>C.I.A.</a:t>
            </a:r>
          </a:p>
          <a:p>
            <a:pPr lvl="1"/>
            <a:r>
              <a:rPr lang="en-US" altLang="zh-CN" sz="1900" dirty="0"/>
              <a:t>Be clear about assumptions: "</a:t>
            </a:r>
            <a:r>
              <a:rPr lang="en-US" altLang="zh-CN" sz="1900" b="1" dirty="0">
                <a:solidFill>
                  <a:schemeClr val="accent1"/>
                </a:solidFill>
              </a:rPr>
              <a:t>threat model</a:t>
            </a:r>
            <a:r>
              <a:rPr lang="en-US" altLang="zh-CN" sz="1900" dirty="0"/>
              <a:t>"</a:t>
            </a:r>
          </a:p>
          <a:p>
            <a:pPr lvl="2"/>
            <a:r>
              <a:rPr lang="en-US" altLang="zh-CN" sz="1900" dirty="0"/>
              <a:t>What</a:t>
            </a:r>
            <a:r>
              <a:rPr lang="zh-CN" altLang="en-US" sz="1900" dirty="0"/>
              <a:t> </a:t>
            </a:r>
            <a:r>
              <a:rPr lang="en-US" altLang="zh-CN" sz="1900" dirty="0"/>
              <a:t>are</a:t>
            </a:r>
            <a:r>
              <a:rPr lang="zh-CN" altLang="en-US" sz="1900" dirty="0"/>
              <a:t> </a:t>
            </a:r>
            <a:r>
              <a:rPr lang="en-US" altLang="zh-CN" sz="1900" dirty="0"/>
              <a:t>the</a:t>
            </a:r>
            <a:r>
              <a:rPr lang="zh-CN" altLang="en-US" sz="1900" dirty="0"/>
              <a:t> </a:t>
            </a:r>
            <a:r>
              <a:rPr lang="en-US" altLang="zh-CN" sz="1900" dirty="0"/>
              <a:t>assumptions?</a:t>
            </a:r>
          </a:p>
          <a:p>
            <a:pPr lvl="1"/>
            <a:endParaRPr lang="en-US" altLang="zh-CN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14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931224" cy="3771636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000" dirty="0"/>
              <a:t>What does a threat model look like?</a:t>
            </a:r>
          </a:p>
          <a:p>
            <a:pPr lvl="1"/>
            <a:r>
              <a:rPr lang="en-US" altLang="zh-CN" dirty="0"/>
              <a:t>Adversary controls some computers, networks (but not all)</a:t>
            </a:r>
          </a:p>
          <a:p>
            <a:pPr lvl="1"/>
            <a:r>
              <a:rPr lang="en-US" altLang="zh-CN" dirty="0"/>
              <a:t>Adversary controls some software on computers he doesn't fully control</a:t>
            </a:r>
          </a:p>
          <a:p>
            <a:pPr lvl="1"/>
            <a:r>
              <a:rPr lang="en-US" altLang="zh-CN" dirty="0"/>
              <a:t>Adversary knows some information, such as passwords or keys (but not all)</a:t>
            </a:r>
          </a:p>
          <a:p>
            <a:pPr lvl="1"/>
            <a:r>
              <a:rPr lang="en-US" altLang="zh-CN" dirty="0"/>
              <a:t>Adversary knows about bugs in your software?</a:t>
            </a:r>
          </a:p>
          <a:p>
            <a:pPr lvl="1"/>
            <a:r>
              <a:rPr lang="en-US" altLang="zh-CN" dirty="0"/>
              <a:t>Physical attacks?</a:t>
            </a:r>
          </a:p>
          <a:p>
            <a:pPr lvl="1"/>
            <a:r>
              <a:rPr lang="en-US" altLang="zh-CN" dirty="0"/>
              <a:t>Social engineering attacks?</a:t>
            </a:r>
          </a:p>
          <a:p>
            <a:pPr lvl="1"/>
            <a:r>
              <a:rPr lang="en-US" altLang="zh-CN" dirty="0"/>
              <a:t>Resources?  (Can be hard to estimate either resources or requirements!)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52736"/>
            <a:ext cx="8229600" cy="418829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Unrealistic / incomplete threat models</a:t>
            </a:r>
          </a:p>
          <a:p>
            <a:pPr lvl="1"/>
            <a:r>
              <a:rPr lang="en-US" altLang="zh-CN" sz="1600" dirty="0"/>
              <a:t>Adversary is outside of the company network / firewall</a:t>
            </a:r>
          </a:p>
          <a:p>
            <a:pPr lvl="1"/>
            <a:r>
              <a:rPr lang="en-US" altLang="zh-CN" sz="1600" dirty="0"/>
              <a:t>Adversary doesn't know legitimate users' passwords</a:t>
            </a:r>
          </a:p>
          <a:p>
            <a:pPr lvl="1"/>
            <a:r>
              <a:rPr lang="en-US" altLang="zh-CN" sz="1600" dirty="0"/>
              <a:t>Adversary won't figure out how the system works</a:t>
            </a:r>
          </a:p>
          <a:p>
            <a:r>
              <a:rPr lang="en-US" altLang="zh-CN" dirty="0"/>
              <a:t>Despite this, important to have a threat model</a:t>
            </a:r>
          </a:p>
          <a:p>
            <a:pPr lvl="1"/>
            <a:r>
              <a:rPr lang="en-US" altLang="zh-CN" sz="1600" dirty="0"/>
              <a:t>Can reason about assumptions, evolve threat model over time</a:t>
            </a:r>
          </a:p>
          <a:p>
            <a:pPr lvl="1"/>
            <a:r>
              <a:rPr lang="en-US" altLang="zh-CN" sz="1600" dirty="0"/>
              <a:t>When a problem occurs, can figure out what exactly went wrong and re-design</a:t>
            </a:r>
          </a:p>
          <a:p>
            <a:r>
              <a:rPr lang="en-US" altLang="zh-CN" dirty="0"/>
              <a:t>Overly-ambitious threat models not always a good thing</a:t>
            </a:r>
          </a:p>
          <a:p>
            <a:pPr lvl="1"/>
            <a:r>
              <a:rPr lang="en-US" altLang="zh-CN" sz="1600" dirty="0"/>
              <a:t>Not all threats are equally important</a:t>
            </a:r>
          </a:p>
          <a:p>
            <a:pPr lvl="1"/>
            <a:r>
              <a:rPr lang="en-US" altLang="zh-CN" sz="1600" dirty="0"/>
              <a:t>Stronger requirements can lead to more complexity</a:t>
            </a:r>
          </a:p>
          <a:p>
            <a:pPr lvl="1"/>
            <a:r>
              <a:rPr lang="en-US" altLang="zh-CN" sz="1600" dirty="0"/>
              <a:t>Complex systems can develop subtle security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7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Guard Model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65212"/>
            <a:ext cx="2075673" cy="161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Guard Model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b="1" dirty="0"/>
              <a:t>Complete mediation</a:t>
            </a:r>
          </a:p>
          <a:p>
            <a:pPr lvl="1"/>
            <a:r>
              <a:rPr lang="en-US" altLang="zh-CN" sz="2000" dirty="0"/>
              <a:t>Only way to access the resource involves the guard</a:t>
            </a:r>
          </a:p>
          <a:p>
            <a:pPr lvl="1"/>
            <a:r>
              <a:rPr lang="en-US" altLang="zh-CN" sz="2000" dirty="0"/>
              <a:t>1. Must enforce client-server modularity</a:t>
            </a:r>
          </a:p>
          <a:p>
            <a:pPr lvl="2"/>
            <a:r>
              <a:rPr lang="en-US" altLang="zh-CN" dirty="0"/>
              <a:t>Adversary should not be able to access server's resources directly</a:t>
            </a:r>
          </a:p>
          <a:p>
            <a:pPr lvl="2"/>
            <a:r>
              <a:rPr lang="en-US" altLang="zh-CN" dirty="0"/>
              <a:t>E.g., assume OS enforces modularity, or run server on separate machine</a:t>
            </a:r>
          </a:p>
          <a:p>
            <a:pPr lvl="1"/>
            <a:r>
              <a:rPr lang="en-US" altLang="zh-CN" sz="2000" dirty="0"/>
              <a:t>2. Must ensure server properly invokes the guard in all the right places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0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Guard typically provides: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Authentication</a:t>
            </a:r>
            <a:r>
              <a:rPr kumimoji="1" lang="en-US" altLang="zh-CN" dirty="0"/>
              <a:t>: is the principal who they claim to be?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en-US" altLang="zh-CN" dirty="0"/>
              <a:t>: does principal have access to perform request on resource?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Two functions often provided by a guard:</a:t>
            </a:r>
          </a:p>
          <a:p>
            <a:pPr lvl="1"/>
            <a:r>
              <a:rPr lang="en-US" altLang="zh-CN" sz="2000" b="1" dirty="0"/>
              <a:t>Authentication</a:t>
            </a:r>
            <a:r>
              <a:rPr lang="en-US" altLang="zh-CN" sz="2000" dirty="0"/>
              <a:t>: request -&gt; principal</a:t>
            </a:r>
          </a:p>
          <a:p>
            <a:pPr lvl="2"/>
            <a:r>
              <a:rPr lang="en-US" altLang="zh-CN" dirty="0"/>
              <a:t>E.g., client's username, verified using password</a:t>
            </a:r>
          </a:p>
          <a:p>
            <a:pPr lvl="1"/>
            <a:r>
              <a:rPr lang="en-US" altLang="zh-CN" sz="2000" b="1" dirty="0"/>
              <a:t>Authorization</a:t>
            </a:r>
            <a:r>
              <a:rPr lang="en-US" altLang="zh-CN" sz="2000" dirty="0"/>
              <a:t>: (request, principal, resource) -&gt; allow?</a:t>
            </a:r>
          </a:p>
          <a:p>
            <a:pPr lvl="2"/>
            <a:r>
              <a:rPr lang="en-US" altLang="zh-CN" dirty="0"/>
              <a:t>E.g., consult access control list (ACL) for resource</a:t>
            </a:r>
          </a:p>
          <a:p>
            <a:r>
              <a:rPr lang="en-US" altLang="zh-CN" sz="2400" dirty="0"/>
              <a:t>Simplifies security</a:t>
            </a:r>
          </a:p>
          <a:p>
            <a:pPr lvl="1"/>
            <a:r>
              <a:rPr lang="en-US" altLang="zh-CN" sz="2000" dirty="0"/>
              <a:t>Can consider the guards under threat model</a:t>
            </a:r>
          </a:p>
          <a:p>
            <a:pPr lvl="1"/>
            <a:r>
              <a:rPr lang="en-US" altLang="zh-CN" sz="2000" b="1" u="sng" dirty="0"/>
              <a:t>But don't forget about complete mediation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r>
              <a:rPr lang="en-US" altLang="zh-CN" dirty="0"/>
              <a:t>Resource: 	</a:t>
            </a:r>
            <a:r>
              <a:rPr lang="en-US" altLang="zh-CN" b="0" dirty="0"/>
              <a:t>Wiki pages</a:t>
            </a:r>
          </a:p>
          <a:p>
            <a:r>
              <a:rPr lang="en-US" altLang="zh-CN" dirty="0"/>
              <a:t>Client: 		</a:t>
            </a:r>
            <a:r>
              <a:rPr lang="en-US" altLang="zh-CN" b="0" dirty="0"/>
              <a:t>any computer that speaks HTTP</a:t>
            </a:r>
          </a:p>
          <a:p>
            <a:r>
              <a:rPr lang="en-US" altLang="zh-CN" dirty="0"/>
              <a:t>Server: 		</a:t>
            </a:r>
            <a:r>
              <a:rPr lang="en-US" altLang="zh-CN" b="0" dirty="0"/>
              <a:t>web application, maybe written in Python</a:t>
            </a:r>
          </a:p>
          <a:p>
            <a:r>
              <a:rPr lang="en-US" altLang="zh-CN" dirty="0"/>
              <a:t>Requests: 	</a:t>
            </a:r>
            <a:r>
              <a:rPr lang="en-US" altLang="zh-CN" b="0" dirty="0"/>
              <a:t>read/write wiki pages</a:t>
            </a:r>
          </a:p>
          <a:p>
            <a:r>
              <a:rPr lang="en-US" altLang="zh-CN" dirty="0"/>
              <a:t>Mediation: 	</a:t>
            </a:r>
            <a:r>
              <a:rPr lang="en-US" altLang="zh-CN" b="0" dirty="0"/>
              <a:t>server stores data on local disk, accepts only HTTP </a:t>
            </a:r>
            <a:r>
              <a:rPr lang="en-US" altLang="zh-CN" b="0" dirty="0" err="1"/>
              <a:t>reqs</a:t>
            </a:r>
            <a:endParaRPr lang="en-US" altLang="zh-CN" b="0" dirty="0"/>
          </a:p>
          <a:p>
            <a:r>
              <a:rPr lang="en-US" altLang="zh-CN" dirty="0"/>
              <a:t>Principal: 	</a:t>
            </a:r>
            <a:r>
              <a:rPr lang="en-US" altLang="zh-CN" b="0" dirty="0"/>
              <a:t>username</a:t>
            </a:r>
          </a:p>
          <a:p>
            <a:r>
              <a:rPr lang="en-US" altLang="zh-CN" dirty="0"/>
              <a:t>Authentication:   </a:t>
            </a:r>
            <a:r>
              <a:rPr lang="en-US" altLang="zh-CN" b="0" dirty="0"/>
              <a:t>password</a:t>
            </a:r>
          </a:p>
          <a:p>
            <a:r>
              <a:rPr lang="en-US" altLang="zh-CN" dirty="0"/>
              <a:t>Authorization:   </a:t>
            </a:r>
            <a:r>
              <a:rPr lang="en-US" altLang="zh-CN" b="0" dirty="0"/>
              <a:t>list of usernames that can read/write each wiki page</a:t>
            </a:r>
          </a:p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zh-CN" dirty="0"/>
              <a:t>Resource: 	</a:t>
            </a:r>
            <a:r>
              <a:rPr lang="en-US" altLang="zh-CN" b="0" dirty="0"/>
              <a:t>internal servers</a:t>
            </a:r>
          </a:p>
          <a:p>
            <a:pPr>
              <a:spcBef>
                <a:spcPts val="600"/>
              </a:spcBef>
            </a:pPr>
            <a:r>
              <a:rPr lang="en-US" altLang="zh-CN" dirty="0"/>
              <a:t>Client: 		</a:t>
            </a:r>
            <a:r>
              <a:rPr lang="en-US" altLang="zh-CN" b="0" dirty="0"/>
              <a:t>any computer sending packets</a:t>
            </a:r>
          </a:p>
          <a:p>
            <a:pPr>
              <a:spcBef>
                <a:spcPts val="600"/>
              </a:spcBef>
            </a:pPr>
            <a:r>
              <a:rPr lang="en-US" altLang="zh-CN" dirty="0"/>
              <a:t>Server: 		</a:t>
            </a:r>
            <a:r>
              <a:rPr lang="en-US" altLang="zh-CN" b="0" dirty="0"/>
              <a:t>the entire internal network</a:t>
            </a:r>
          </a:p>
          <a:p>
            <a:pPr>
              <a:spcBef>
                <a:spcPts val="600"/>
              </a:spcBef>
            </a:pPr>
            <a:r>
              <a:rPr lang="en-US" altLang="zh-CN" dirty="0"/>
              <a:t>Requests: 	</a:t>
            </a:r>
            <a:r>
              <a:rPr lang="en-US" altLang="zh-CN" b="0" dirty="0"/>
              <a:t>packets</a:t>
            </a:r>
          </a:p>
          <a:p>
            <a:pPr>
              <a:spcBef>
                <a:spcPts val="600"/>
              </a:spcBef>
            </a:pPr>
            <a:r>
              <a:rPr lang="en-US" altLang="zh-CN" dirty="0"/>
              <a:t>Mediation:</a:t>
            </a:r>
          </a:p>
          <a:p>
            <a:pPr lvl="1">
              <a:spcBef>
                <a:spcPts val="600"/>
              </a:spcBef>
            </a:pPr>
            <a:r>
              <a:rPr lang="en-US" altLang="zh-CN" sz="1600" dirty="0"/>
              <a:t>internal network must not be connected to internet in other ways</a:t>
            </a:r>
          </a:p>
          <a:p>
            <a:pPr lvl="1">
              <a:spcBef>
                <a:spcPts val="600"/>
              </a:spcBef>
            </a:pPr>
            <a:r>
              <a:rPr lang="en-US" altLang="zh-CN" sz="1600" dirty="0"/>
              <a:t>no open </a:t>
            </a:r>
            <a:r>
              <a:rPr lang="en-US" altLang="zh-CN" sz="1600" dirty="0" err="1"/>
              <a:t>wifi</a:t>
            </a:r>
            <a:r>
              <a:rPr lang="en-US" altLang="zh-CN" sz="1600" dirty="0"/>
              <a:t> access points on internal network for adversary to use</a:t>
            </a:r>
          </a:p>
          <a:p>
            <a:pPr lvl="1">
              <a:spcBef>
                <a:spcPts val="600"/>
              </a:spcBef>
            </a:pPr>
            <a:r>
              <a:rPr lang="en-US" altLang="zh-CN" sz="1600" dirty="0"/>
              <a:t>no internal computers that might be under control of adversary</a:t>
            </a:r>
          </a:p>
          <a:p>
            <a:pPr>
              <a:spcBef>
                <a:spcPts val="600"/>
              </a:spcBef>
            </a:pPr>
            <a:r>
              <a:rPr lang="en-US" altLang="zh-CN" dirty="0"/>
              <a:t>Principal, authentication: </a:t>
            </a:r>
            <a:r>
              <a:rPr lang="en-US" altLang="zh-CN" b="0" dirty="0"/>
              <a:t>none</a:t>
            </a:r>
          </a:p>
          <a:p>
            <a:pPr>
              <a:spcBef>
                <a:spcPts val="600"/>
              </a:spcBef>
            </a:pPr>
            <a:r>
              <a:rPr lang="en-US" altLang="zh-CN" dirty="0"/>
              <a:t>Authorization: </a:t>
            </a:r>
            <a:r>
              <a:rPr lang="en-US" altLang="zh-CN" b="0" dirty="0"/>
              <a:t>check for IP address &amp; port in table of allowed connections</a:t>
            </a:r>
          </a:p>
          <a:p>
            <a:pPr>
              <a:spcBef>
                <a:spcPts val="600"/>
              </a:spcBef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All ways to access resource must be checked by guard</a:t>
            </a:r>
          </a:p>
          <a:p>
            <a:pPr lvl="1"/>
            <a:r>
              <a:rPr lang="en-US" altLang="zh-CN" sz="2000" dirty="0"/>
              <a:t>Common estimate: one bug per 1,000 lines of code</a:t>
            </a:r>
          </a:p>
          <a:p>
            <a:pPr lvl="1"/>
            <a:r>
              <a:rPr lang="en-US" altLang="zh-CN" sz="2000" dirty="0"/>
              <a:t>Adversary may trick server code to do something unintended, bypass guard</a:t>
            </a:r>
          </a:p>
          <a:p>
            <a:r>
              <a:rPr kumimoji="1" lang="en-US" altLang="zh-CN" sz="2400" dirty="0"/>
              <a:t>How to prevent bypassing?</a:t>
            </a:r>
          </a:p>
          <a:p>
            <a:pPr lvl="1"/>
            <a:r>
              <a:rPr kumimoji="1" lang="en-US" altLang="zh-CN" sz="2000" dirty="0"/>
              <a:t>Reduce complexity: reduce lines of code</a:t>
            </a:r>
          </a:p>
          <a:p>
            <a:pPr lvl="1"/>
            <a:r>
              <a:rPr kumimoji="1" lang="en-US" altLang="zh-CN" sz="2000" dirty="0"/>
              <a:t>The "</a:t>
            </a:r>
            <a:r>
              <a:rPr kumimoji="1" lang="en-US" altLang="zh-CN" sz="2000" b="1" dirty="0"/>
              <a:t>principle of least privilege</a:t>
            </a:r>
            <a:r>
              <a:rPr kumimoji="1" lang="en-US" altLang="zh-CN" sz="2000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000" b="1" dirty="0"/>
              <a:t>https://</a:t>
            </a:r>
            <a:r>
              <a:rPr kumimoji="1" lang="en-US" altLang="zh-CN" sz="2000" b="1" dirty="0" err="1"/>
              <a:t>my.paymaxx.com</a:t>
            </a:r>
            <a:r>
              <a:rPr kumimoji="1" lang="en-US" altLang="zh-CN" sz="2000" b="1" dirty="0"/>
              <a:t>/</a:t>
            </a:r>
          </a:p>
          <a:p>
            <a:pPr lvl="1"/>
            <a:r>
              <a:rPr kumimoji="1" lang="en-US" altLang="zh-CN" dirty="0"/>
              <a:t>Requires username and password</a:t>
            </a:r>
          </a:p>
          <a:p>
            <a:pPr lvl="1"/>
            <a:r>
              <a:rPr kumimoji="1" lang="en-US" altLang="zh-CN" dirty="0"/>
              <a:t>If you authenticate, provides menu of options</a:t>
            </a:r>
          </a:p>
          <a:p>
            <a:pPr lvl="1"/>
            <a:r>
              <a:rPr kumimoji="1" lang="en-US" altLang="zh-CN" dirty="0"/>
              <a:t>One option is to get a PDF of the tax form</a:t>
            </a:r>
          </a:p>
          <a:p>
            <a:r>
              <a:rPr kumimoji="1" lang="en-US" altLang="zh-CN" sz="2000" b="1" dirty="0"/>
              <a:t>https://</a:t>
            </a:r>
            <a:r>
              <a:rPr kumimoji="1" lang="en-US" altLang="zh-CN" sz="2000" b="1" dirty="0" err="1"/>
              <a:t>my.paymaxx.com</a:t>
            </a:r>
            <a:r>
              <a:rPr kumimoji="1" lang="en-US" altLang="zh-CN" sz="2000" b="1" dirty="0"/>
              <a:t>/get-w2.cgi?</a:t>
            </a:r>
            <a:r>
              <a:rPr kumimoji="1" lang="en-US" altLang="zh-CN" sz="2000" b="1" u="sng" dirty="0"/>
              <a:t>id=1234</a:t>
            </a:r>
          </a:p>
          <a:p>
            <a:pPr lvl="1"/>
            <a:r>
              <a:rPr kumimoji="1" lang="en-US" altLang="zh-CN" dirty="0"/>
              <a:t>Gets a PDF of W2 tax form for ID 1234</a:t>
            </a:r>
          </a:p>
          <a:p>
            <a:r>
              <a:rPr kumimoji="1" lang="en-US" altLang="zh-CN" sz="2000" b="1" dirty="0"/>
              <a:t>get-w2.cgi</a:t>
            </a:r>
            <a:r>
              <a:rPr kumimoji="1" lang="en-US" altLang="zh-CN" sz="2000" dirty="0"/>
              <a:t> forgot to check authorization</a:t>
            </a:r>
          </a:p>
          <a:p>
            <a:pPr lvl="1"/>
            <a:r>
              <a:rPr kumimoji="1" lang="en-US" altLang="zh-CN" dirty="0"/>
              <a:t>Attacker manually constructs URLs to fetch all data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rongc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</a:t>
            </a: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rongc@sjtu.edu.cn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| yes</a:t>
            </a:r>
          </a:p>
          <a:p>
            <a:pPr marL="0" indent="0">
              <a:buNone/>
            </a:pPr>
            <a:r>
              <a:rPr lang="en-US" altLang="zh-CN" dirty="0" err="1">
                <a:solidFill>
                  <a:schemeClr val="accent1"/>
                </a:solidFill>
                <a:latin typeface="Consolas" panose="020B0609020204030204" pitchFamily="49" charset="0"/>
              </a:rPr>
              <a:t>xiay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| </a:t>
            </a: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xiayb@sjtu.edu.cn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haiboc</a:t>
            </a:r>
            <a:r>
              <a:rPr lang="zh-CN" altLang="en-US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</a:t>
            </a: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haibo@sjtu.edu.cn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= 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rgbClr val="FF0000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 err="1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xiay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cxnSpLocks/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9552" y="4712187"/>
            <a:ext cx="8317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</a:rPr>
              <a:t>ZU 0666',0,0);; DROP DATABASE TABLICE;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27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3743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4F64F57-8925-FB4E-A37F-E3E4AE211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Authentication:</a:t>
            </a:r>
            <a:r>
              <a:rPr lang="zh-CN" altLang="en-US" dirty="0"/>
              <a:t> </a:t>
            </a:r>
            <a:r>
              <a:rPr lang="en-US" altLang="zh-CN" dirty="0"/>
              <a:t>Who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You?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74AB97-E696-E74F-871D-42C4F519B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know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passwords,</a:t>
            </a:r>
            <a:r>
              <a:rPr lang="zh-CN" altLang="en-US" dirty="0"/>
              <a:t> </a:t>
            </a:r>
            <a:r>
              <a:rPr lang="en-US" altLang="zh-CN" dirty="0"/>
              <a:t>answers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questions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have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keys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smart</a:t>
            </a:r>
            <a:r>
              <a:rPr lang="zh-CN" altLang="en-US" dirty="0"/>
              <a:t> </a:t>
            </a:r>
            <a:r>
              <a:rPr lang="en-US" altLang="zh-CN" dirty="0"/>
              <a:t>cards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are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fingerprint,</a:t>
            </a:r>
            <a:r>
              <a:rPr lang="zh-CN" altLang="en-US" dirty="0"/>
              <a:t> </a:t>
            </a:r>
            <a:r>
              <a:rPr lang="en-US" altLang="zh-CN" dirty="0"/>
              <a:t>iris,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other</a:t>
            </a:r>
            <a:r>
              <a:rPr lang="zh-CN" altLang="en-US" dirty="0"/>
              <a:t> </a:t>
            </a:r>
            <a:r>
              <a:rPr lang="en" altLang="zh-CN" dirty="0"/>
              <a:t>biometric</a:t>
            </a:r>
            <a:r>
              <a:rPr lang="zh-CN" altLang="en-US" dirty="0"/>
              <a:t> </a:t>
            </a:r>
            <a:r>
              <a:rPr lang="en-US" altLang="zh-CN" dirty="0"/>
              <a:t>method</a:t>
            </a:r>
          </a:p>
          <a:p>
            <a:pPr lvl="1"/>
            <a:endParaRPr lang="en-US" altLang="zh-CN" dirty="0"/>
          </a:p>
          <a:p>
            <a:r>
              <a:rPr lang="en-US" altLang="zh-CN" b="1" dirty="0">
                <a:solidFill>
                  <a:schemeClr val="accent2"/>
                </a:solidFill>
              </a:rPr>
              <a:t>Q:</a:t>
            </a:r>
            <a:r>
              <a:rPr lang="zh-CN" altLang="en-US" b="1" dirty="0"/>
              <a:t> </a:t>
            </a:r>
            <a:r>
              <a:rPr lang="en-US" altLang="zh-CN" b="1" dirty="0"/>
              <a:t>What</a:t>
            </a:r>
            <a:r>
              <a:rPr lang="zh-CN" altLang="en-US" b="1" dirty="0"/>
              <a:t> </a:t>
            </a:r>
            <a:r>
              <a:rPr lang="en-US" altLang="zh-CN" b="1" dirty="0"/>
              <a:t>are</a:t>
            </a:r>
            <a:r>
              <a:rPr lang="zh-CN" altLang="en-US" b="1" dirty="0"/>
              <a:t> </a:t>
            </a:r>
            <a:r>
              <a:rPr lang="en-US" altLang="zh-CN" b="1" dirty="0"/>
              <a:t>their</a:t>
            </a:r>
            <a:r>
              <a:rPr lang="zh-CN" altLang="en-US" b="1" dirty="0"/>
              <a:t> </a:t>
            </a:r>
            <a:r>
              <a:rPr lang="en-US" altLang="zh-CN" b="1" dirty="0"/>
              <a:t>pros</a:t>
            </a:r>
            <a:r>
              <a:rPr lang="zh-CN" altLang="en-US" b="1" dirty="0"/>
              <a:t> </a:t>
            </a:r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cons?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8843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Password goals</a:t>
            </a:r>
          </a:p>
          <a:p>
            <a:pPr lvl="1"/>
            <a:r>
              <a:rPr kumimoji="1" lang="en-US" altLang="zh-CN" dirty="0"/>
              <a:t>Authenticate user</a:t>
            </a:r>
          </a:p>
          <a:p>
            <a:pPr lvl="1"/>
            <a:r>
              <a:rPr kumimoji="1" lang="en-US" altLang="zh-CN" dirty="0"/>
              <a:t>Adversary must guess</a:t>
            </a:r>
          </a:p>
          <a:p>
            <a:pPr lvl="2"/>
            <a:r>
              <a:rPr kumimoji="1" lang="en-US" altLang="zh-CN" dirty="0"/>
              <a:t>For random 8-letter passwords, ~26</a:t>
            </a:r>
            <a:r>
              <a:rPr kumimoji="1" lang="en-US" altLang="zh-CN" baseline="30000" dirty="0"/>
              <a:t>8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Guessing is expensive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60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An Example: Guessing Password</a:t>
            </a:r>
            <a:r>
              <a:rPr kumimoji="1" lang="zh-CN" altLang="en-US" dirty="0"/>
              <a:t> </a:t>
            </a:r>
            <a:r>
              <a:rPr kumimoji="1" lang="en-US" altLang="zh-CN"/>
              <a:t>(Tenex)</a:t>
            </a:r>
            <a:endParaRPr kumimoji="1"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02078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 err="1">
                <a:latin typeface="Consolas"/>
                <a:cs typeface="Consolas"/>
              </a:rPr>
              <a:t>checkpw</a:t>
            </a:r>
            <a:r>
              <a:rPr kumimoji="1" lang="zh-CN" altLang="en-US" sz="2000" dirty="0">
                <a:latin typeface="Consolas"/>
                <a:cs typeface="Consolas"/>
              </a:rPr>
              <a:t> </a:t>
            </a:r>
            <a:r>
              <a:rPr kumimoji="1" lang="en-US" altLang="zh-CN" sz="2000" dirty="0">
                <a:latin typeface="Consolas"/>
                <a:cs typeface="Consolas"/>
              </a:rPr>
              <a:t>(user, </a:t>
            </a:r>
            <a:r>
              <a:rPr kumimoji="1" lang="en-US" altLang="zh-CN" sz="2000" dirty="0" err="1">
                <a:latin typeface="Consolas"/>
                <a:cs typeface="Consolas"/>
              </a:rPr>
              <a:t>passwd</a:t>
            </a:r>
            <a:r>
              <a:rPr kumimoji="1" lang="en-US" altLang="zh-CN" sz="2000" dirty="0">
                <a:latin typeface="Consolas"/>
                <a:cs typeface="Consolas"/>
              </a:rPr>
              <a:t>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>
                <a:latin typeface="Consolas"/>
                <a:cs typeface="Consolas"/>
              </a:rPr>
              <a:t>      </a:t>
            </a:r>
            <a:r>
              <a:rPr kumimoji="1" lang="en-US" altLang="zh-CN" sz="2000" b="0" dirty="0">
                <a:latin typeface="Consolas"/>
                <a:cs typeface="Consolas"/>
              </a:rPr>
              <a:t>acct = accounts[user]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for 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 in range(0, </a:t>
            </a:r>
            <a:r>
              <a:rPr kumimoji="1" lang="en-US" altLang="zh-CN" sz="2000" b="0" dirty="0" err="1">
                <a:latin typeface="Consolas"/>
                <a:cs typeface="Consolas"/>
              </a:rPr>
              <a:t>len</a:t>
            </a:r>
            <a:r>
              <a:rPr kumimoji="1" lang="en-US" altLang="zh-CN" sz="2000" b="0" dirty="0">
                <a:latin typeface="Consolas"/>
                <a:cs typeface="Consolas"/>
              </a:rPr>
              <a:t>(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)):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if 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 ≠ </a:t>
            </a:r>
            <a:r>
              <a:rPr kumimoji="1" lang="en-US" altLang="zh-CN" sz="2000" b="0" dirty="0" err="1">
                <a:latin typeface="Consolas"/>
                <a:cs typeface="Consolas"/>
              </a:rPr>
              <a:t>passwd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	return False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return True</a:t>
            </a:r>
            <a:endParaRPr kumimoji="1" lang="zh-CN" altLang="en-US" sz="2000" b="0" dirty="0">
              <a:latin typeface="Consolas"/>
              <a:cs typeface="Consola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1883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289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694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31004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5060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</a:rPr>
              <a:t>w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3911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4317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722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1883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2289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694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31004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35060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911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4317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4722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06668" y="3721596"/>
            <a:ext cx="1399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 err="1">
                <a:solidFill>
                  <a:schemeClr val="accent1">
                    <a:lumMod val="50000"/>
                  </a:schemeClr>
                </a:solidFill>
                <a:cs typeface="Arial Narrow"/>
              </a:rPr>
              <a:t>passwd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: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6668" y="4860511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>
                <a:solidFill>
                  <a:srgbClr val="254061"/>
                </a:solidFill>
                <a:cs typeface="Arial Narrow"/>
              </a:rPr>
              <a:t>acct.pw</a:t>
            </a:r>
            <a:r>
              <a:rPr lang="en-US" altLang="zh-CN" sz="2800" dirty="0">
                <a:solidFill>
                  <a:srgbClr val="254061"/>
                </a:solidFill>
                <a:cs typeface="Arial Narrow"/>
              </a:rPr>
              <a:t>:</a:t>
            </a:r>
            <a:endParaRPr lang="zh-CN" altLang="en-US" sz="2800" dirty="0">
              <a:solidFill>
                <a:srgbClr val="254061"/>
              </a:solidFill>
              <a:cs typeface="Arial Narrow"/>
            </a:endParaRPr>
          </a:p>
        </p:txBody>
      </p:sp>
      <p:cxnSp>
        <p:nvCxnSpPr>
          <p:cNvPr id="25" name="直线箭头连接符 24"/>
          <p:cNvCxnSpPr>
            <a:stCxn id="14" idx="2"/>
            <a:endCxn id="6" idx="0"/>
          </p:cNvCxnSpPr>
          <p:nvPr/>
        </p:nvCxnSpPr>
        <p:spPr>
          <a:xfrm>
            <a:off x="3070864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>
            <a:stCxn id="15" idx="2"/>
            <a:endCxn id="7" idx="0"/>
          </p:cNvCxnSpPr>
          <p:nvPr/>
        </p:nvCxnSpPr>
        <p:spPr>
          <a:xfrm>
            <a:off x="3574920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>
            <a:stCxn id="16" idx="2"/>
            <a:endCxn id="8" idx="0"/>
          </p:cNvCxnSpPr>
          <p:nvPr/>
        </p:nvCxnSpPr>
        <p:spPr>
          <a:xfrm>
            <a:off x="4078976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>
            <a:stCxn id="17" idx="2"/>
            <a:endCxn id="9" idx="0"/>
          </p:cNvCxnSpPr>
          <p:nvPr/>
        </p:nvCxnSpPr>
        <p:spPr>
          <a:xfrm>
            <a:off x="4583032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>
            <a:stCxn id="18" idx="2"/>
            <a:endCxn id="10" idx="0"/>
          </p:cNvCxnSpPr>
          <p:nvPr/>
        </p:nvCxnSpPr>
        <p:spPr>
          <a:xfrm>
            <a:off x="5087088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102098" y="4278496"/>
            <a:ext cx="39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632523"/>
                </a:solidFill>
                <a:cs typeface="Arial Narrow"/>
              </a:rPr>
              <a:t>X</a:t>
            </a:r>
            <a:endParaRPr lang="zh-CN" altLang="en-US" sz="2800" dirty="0">
              <a:solidFill>
                <a:srgbClr val="632523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51623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Problem: Guess One Character at a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Problem: server has a copy of all passwords</a:t>
            </a:r>
          </a:p>
          <a:p>
            <a:pPr lvl="1"/>
            <a:r>
              <a:rPr lang="en-US" altLang="zh-CN" dirty="0"/>
              <a:t>If adversary exploits buffer overflow, can get a copy of all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068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Also known as "</a:t>
            </a:r>
            <a:r>
              <a:rPr kumimoji="1" lang="en-US" altLang="zh-CN" b="1" i="1" dirty="0">
                <a:solidFill>
                  <a:schemeClr val="accent2"/>
                </a:solidFill>
              </a:rPr>
              <a:t>Timing Attack</a:t>
            </a:r>
            <a:r>
              <a:rPr kumimoji="1" lang="en-US" altLang="zh-CN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25524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1691680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40435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9921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80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4380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9256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204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5936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44691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4177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528" y="167479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2753175"/>
            <a:ext cx="147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75656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778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79912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52319" y="4598466"/>
            <a:ext cx="2551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48064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48064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6819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36305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32040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0424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0424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5300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9248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12160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22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33064" y="4598466"/>
            <a:ext cx="280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's'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68344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金色五角星PNG免费下载- 图星人">
            <a:extLst>
              <a:ext uri="{FF2B5EF4-FFF2-40B4-BE49-F238E27FC236}">
                <a16:creationId xmlns:a16="http://schemas.microsoft.com/office/drawing/2014/main" id="{61C3F827-35C8-FA45-8904-5E95C7DAF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001" y="1304587"/>
            <a:ext cx="297744" cy="2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金色五角星PNG免费下载- 图星人">
            <a:extLst>
              <a:ext uri="{FF2B5EF4-FFF2-40B4-BE49-F238E27FC236}">
                <a16:creationId xmlns:a16="http://schemas.microsoft.com/office/drawing/2014/main" id="{B2291C68-66F4-A844-AD3F-FD21C21F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69" y="1304472"/>
            <a:ext cx="297744" cy="2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072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Hash functions: arbitrary strings to fixed-length output</a:t>
            </a:r>
          </a:p>
          <a:p>
            <a:pPr lvl="1"/>
            <a:r>
              <a:rPr lang="en-US" altLang="zh-CN" dirty="0"/>
              <a:t>Common output sizes are 160 bits, 256 bits, ..</a:t>
            </a:r>
          </a:p>
          <a:p>
            <a:pPr lvl="1"/>
            <a:r>
              <a:rPr lang="en-US" altLang="zh-CN" dirty="0"/>
              <a:t>One-way: given H(x), hard to recover x</a:t>
            </a:r>
          </a:p>
          <a:p>
            <a:pPr lvl="1"/>
            <a:r>
              <a:rPr lang="en-US" altLang="zh-CN" dirty="0"/>
              <a:t>Collision-resistant: hard to find different x and y such that H(x)=H(y)</a:t>
            </a:r>
          </a:p>
          <a:p>
            <a:pPr lvl="1"/>
            <a:r>
              <a:rPr lang="en-US" altLang="zh-CN" dirty="0"/>
              <a:t>Evolve over time: SHA-0 and MD-5 used to be popular, now considered broken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99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Accounts database stores hash of every user's password</a:t>
            </a:r>
          </a:p>
          <a:p>
            <a:r>
              <a:rPr lang="en-US" altLang="zh-CN" dirty="0"/>
              <a:t>Compute hash, check if the hash matches</a:t>
            </a:r>
          </a:p>
          <a:p>
            <a:r>
              <a:rPr lang="en-US" altLang="zh-CN" dirty="0"/>
              <a:t>Solves not only the password theft problem, but also the page-fault attack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209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43608" y="1273324"/>
            <a:ext cx="6912768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hr-HR" altLang="zh-CN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(password)</a:t>
            </a:r>
            <a:br>
              <a:rPr lang="hr-HR" altLang="zh-CN" b="1" dirty="0">
                <a:latin typeface="Consolas" charset="0"/>
              </a:rPr>
            </a:b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de5aba604c340e1965bb27d7a4c4ba03f4798ac7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321196d4a6ff137202191489895e58c29475ccab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6ea7c2b3e08a3d19fee5766cf9fc51680b267e9f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hodor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| c6447b82fbb4b8e7dbcf2d28a4d7372f5dc32687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2742" y="3695462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):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</a:t>
            </a:r>
            <a:r>
              <a:rPr lang="en-US" altLang="zh-CN" dirty="0">
                <a:latin typeface="Consolas" charset="0"/>
              </a:rPr>
              <a:t>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0784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happens if an adversary breaks into a popular web site </a:t>
            </a:r>
            <a:br>
              <a:rPr lang="en-US" altLang="zh-CN" sz="2000" dirty="0"/>
            </a:br>
            <a:r>
              <a:rPr lang="en-US" altLang="zh-CN" sz="2000" dirty="0"/>
              <a:t>with 1M accounts?</a:t>
            </a:r>
          </a:p>
          <a:p>
            <a:pPr lvl="1"/>
            <a:r>
              <a:rPr lang="en-US" altLang="zh-CN" dirty="0"/>
              <a:t>Adversary steals 1M hashes</a:t>
            </a:r>
          </a:p>
          <a:p>
            <a:pPr lvl="1"/>
            <a:r>
              <a:rPr lang="en-US" altLang="zh-CN" dirty="0"/>
              <a:t>Problem: adversary can guess each password one-by-one</a:t>
            </a:r>
          </a:p>
          <a:p>
            <a:pPr lvl="1"/>
            <a:r>
              <a:rPr lang="en-US" altLang="zh-CN" dirty="0"/>
              <a:t>Problem: worse yet, adversary can build table of hashes for common passwords</a:t>
            </a:r>
          </a:p>
          <a:p>
            <a:pPr lvl="1"/>
            <a:r>
              <a:rPr lang="en-US" altLang="zh-CN" dirty="0"/>
              <a:t>Often called a "</a:t>
            </a:r>
            <a:r>
              <a:rPr lang="en-US" altLang="zh-CN" b="1" dirty="0">
                <a:solidFill>
                  <a:schemeClr val="accent2"/>
                </a:solidFill>
              </a:rPr>
              <a:t>r</a:t>
            </a:r>
            <a:r>
              <a:rPr lang="en-US" altLang="zh-CN" b="1" dirty="0">
                <a:solidFill>
                  <a:schemeClr val="accent6"/>
                </a:solidFill>
              </a:rPr>
              <a:t>a</a:t>
            </a:r>
            <a:r>
              <a:rPr lang="en-US" altLang="zh-CN" b="1" dirty="0">
                <a:solidFill>
                  <a:schemeClr val="accent3"/>
                </a:solidFill>
              </a:rPr>
              <a:t>i</a:t>
            </a:r>
            <a:r>
              <a:rPr lang="en-US" altLang="zh-CN" b="1" dirty="0">
                <a:solidFill>
                  <a:schemeClr val="accent4"/>
                </a:solidFill>
              </a:rPr>
              <a:t>n</a:t>
            </a:r>
            <a:r>
              <a:rPr lang="en-US" altLang="zh-CN" b="1" dirty="0">
                <a:solidFill>
                  <a:schemeClr val="accent5"/>
                </a:solidFill>
              </a:rPr>
              <a:t>b</a:t>
            </a:r>
            <a:r>
              <a:rPr lang="en-US" altLang="zh-CN" b="1" dirty="0">
                <a:solidFill>
                  <a:schemeClr val="accent1"/>
                </a:solidFill>
              </a:rPr>
              <a:t>o</a:t>
            </a:r>
            <a:r>
              <a:rPr lang="en-US" altLang="zh-CN" b="1" dirty="0">
                <a:solidFill>
                  <a:schemeClr val="accent5"/>
                </a:solidFill>
              </a:rPr>
              <a:t>w</a:t>
            </a:r>
            <a:r>
              <a:rPr lang="en-US" altLang="zh-CN" b="1" dirty="0"/>
              <a:t> table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Users are not great at choosing passwords, many common choices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15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Password Statistics (32M Password, 2009)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297660"/>
            <a:ext cx="8229600" cy="807476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5,000 unique password account for 6.4M users (20%)</a:t>
            </a:r>
          </a:p>
          <a:p>
            <a:r>
              <a:rPr kumimoji="1" lang="en-US" altLang="zh-CN" dirty="0"/>
              <a:t>Similar statistics confirmed again in 2010 (Gawker break-in)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97327"/>
            <a:ext cx="7740352" cy="28375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411760" y="5257767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"Consumer Passwords Worst Practices" report by Imperva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2609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3</a:t>
            </a:r>
            <a:r>
              <a:rPr kumimoji="1" lang="en" altLang="zh-CN" dirty="0"/>
              <a:t>0 Most </a:t>
            </a:r>
            <a:r>
              <a:rPr kumimoji="1" lang="en-US" altLang="zh-CN" dirty="0"/>
              <a:t>Used</a:t>
            </a:r>
            <a:r>
              <a:rPr kumimoji="1" lang="en" altLang="zh-CN" dirty="0"/>
              <a:t> Passwords in 2022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8" name="AutoShape 4" descr="Top 30 Most Used Passwords in the World">
            <a:extLst>
              <a:ext uri="{FF2B5EF4-FFF2-40B4-BE49-F238E27FC236}">
                <a16:creationId xmlns:a16="http://schemas.microsoft.com/office/drawing/2014/main" id="{47DF1148-6497-8042-84AC-FB94C52BF9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B9392AC-60F0-5147-A096-2E8B179DB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22" y="1251382"/>
            <a:ext cx="5760756" cy="390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5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en-US" altLang="zh-CN" sz="2000" dirty="0"/>
              <a:t>Important to think of human factors when designing security systems</a:t>
            </a:r>
          </a:p>
          <a:p>
            <a:pPr lvl="1">
              <a:lnSpc>
                <a:spcPct val="170000"/>
              </a:lnSpc>
            </a:pPr>
            <a:r>
              <a:rPr lang="en-US" altLang="zh-CN" dirty="0"/>
              <a:t>Not much we can do for users that chose "123456"</a:t>
            </a:r>
          </a:p>
          <a:p>
            <a:pPr lvl="1">
              <a:lnSpc>
                <a:spcPct val="170000"/>
              </a:lnSpc>
            </a:pPr>
            <a:r>
              <a:rPr lang="en-US" altLang="zh-CN" dirty="0"/>
              <a:t>Plenty of bad passwords have numbers, uppercase, lowercase, etc.</a:t>
            </a:r>
          </a:p>
          <a:p>
            <a:pPr lvl="1">
              <a:lnSpc>
                <a:spcPct val="170000"/>
              </a:lnSpc>
            </a:pPr>
            <a:r>
              <a:rPr lang="en-US" altLang="zh-CN" dirty="0"/>
              <a:t>What matters is the (un)popularity of a password, not letters/symbols</a:t>
            </a:r>
          </a:p>
          <a:p>
            <a:pPr lvl="1">
              <a:lnSpc>
                <a:spcPct val="170000"/>
              </a:lnSpc>
            </a:pPr>
            <a:r>
              <a:rPr lang="en-US" altLang="zh-CN" dirty="0"/>
              <a:t>But we can still make it a bit harder to guess less-embarrassing passwords</a:t>
            </a:r>
          </a:p>
          <a:p>
            <a:pPr>
              <a:lnSpc>
                <a:spcPct val="170000"/>
              </a:lnSpc>
            </a:pP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36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Salting: make the same password have different hash values</a:t>
            </a:r>
          </a:p>
          <a:p>
            <a:pPr lvl="1"/>
            <a:r>
              <a:rPr lang="en-US" altLang="zh-CN" sz="1600" dirty="0"/>
              <a:t>Makes it harder to build a pre-defined lookup table</a:t>
            </a:r>
          </a:p>
          <a:p>
            <a:r>
              <a:rPr lang="en-US" altLang="zh-CN" sz="1800" dirty="0"/>
              <a:t>Choose random salt value when storing the password (&amp; store the salt)</a:t>
            </a:r>
          </a:p>
          <a:p>
            <a:pPr lvl="1"/>
            <a:r>
              <a:rPr lang="en-US" altLang="zh-CN" sz="1600" dirty="0"/>
              <a:t>Store hash of salt and password together</a:t>
            </a:r>
          </a:p>
          <a:p>
            <a:pPr lvl="1"/>
            <a:r>
              <a:rPr lang="en-US" altLang="zh-CN" sz="1600" dirty="0"/>
              <a:t>Use the original salt to compute a matching hash when verifying password</a:t>
            </a:r>
          </a:p>
          <a:p>
            <a:pPr lvl="1"/>
            <a:r>
              <a:rPr lang="en-US" altLang="zh-CN" sz="1600" dirty="0"/>
              <a:t>Every password has many possible hash values -&gt; impractical to build rainbow</a:t>
            </a:r>
            <a:r>
              <a:rPr lang="zh-CN" altLang="en-US" sz="1600" dirty="0"/>
              <a:t> </a:t>
            </a:r>
            <a:r>
              <a:rPr lang="en-US" altLang="zh-CN" sz="1600" dirty="0"/>
              <a:t>table</a:t>
            </a:r>
          </a:p>
          <a:p>
            <a:r>
              <a:rPr lang="en-US" altLang="zh-CN" sz="1800" dirty="0"/>
              <a:t>Use a much more expensive hash function</a:t>
            </a:r>
          </a:p>
          <a:p>
            <a:pPr lvl="1"/>
            <a:r>
              <a:rPr lang="en-US" altLang="zh-CN" sz="1600" dirty="0"/>
              <a:t>For reference: look up "</a:t>
            </a:r>
            <a:r>
              <a:rPr lang="en-US" altLang="zh-CN" sz="1600" dirty="0" err="1"/>
              <a:t>bcrypt</a:t>
            </a:r>
            <a:r>
              <a:rPr lang="en-US" altLang="zh-CN" sz="1600" dirty="0"/>
              <a:t>" by </a:t>
            </a:r>
            <a:r>
              <a:rPr lang="en-US" altLang="zh-CN" sz="1600" dirty="0" err="1"/>
              <a:t>Provos</a:t>
            </a:r>
            <a:r>
              <a:rPr lang="en-US" altLang="zh-CN" sz="1600" dirty="0"/>
              <a:t> and </a:t>
            </a:r>
            <a:r>
              <a:rPr lang="en-US" altLang="zh-CN" sz="1600" dirty="0" err="1"/>
              <a:t>Mazieres</a:t>
            </a:r>
            <a:endParaRPr lang="en-US" altLang="zh-CN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75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35747"/>
            <a:ext cx="8229600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zh-CN" altLang="en-US" b="1" dirty="0">
                <a:latin typeface="Consolas" charset="0"/>
              </a:rPr>
              <a:t>      </a:t>
            </a:r>
            <a:r>
              <a:rPr lang="hr-HR" altLang="zh-CN" b="1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) </a:t>
            </a:r>
            <a:endParaRPr lang="zh-CN" altLang="en-US" b="1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5334900209 | c5d2a9ffd6052a27e6183d60321c44c58c3c26cc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1128628774 | 624f0ffa577011e5704bdf0760435c6ca69336db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8188708254 | 5ee2b8effce270183ef0f4c7d458b1ed95c0cce5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H</a:t>
            </a:r>
            <a:r>
              <a:rPr lang="hr-HR" altLang="zh-CN" dirty="0" err="1">
                <a:latin typeface="Consolas" charset="0"/>
              </a:rPr>
              <a:t>odor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6209415273 | f7e17e61376f16ca23560915b578d923d86e0319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767470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r>
              <a:rPr lang="zh-CN" altLang="en-US" dirty="0">
                <a:latin typeface="Consolas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93FF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7C77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 | </a:t>
            </a:r>
            <a:r>
              <a:rPr lang="en-US" altLang="zh-CN" b="1" dirty="0">
                <a:latin typeface="Consolas" charset="0"/>
              </a:rPr>
              <a:t>salt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4809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 Authentication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600" dirty="0"/>
              <a:t>Do</a:t>
            </a:r>
            <a:r>
              <a:rPr lang="zh-CN" altLang="en-US" sz="2600" dirty="0"/>
              <a:t> </a:t>
            </a:r>
            <a:r>
              <a:rPr lang="en-US" altLang="zh-CN" sz="2600" dirty="0"/>
              <a:t>not want to continuously authenticate with password for every command</a:t>
            </a:r>
          </a:p>
          <a:p>
            <a:pPr lvl="1"/>
            <a:r>
              <a:rPr lang="en-US" altLang="zh-CN" sz="2400" dirty="0"/>
              <a:t>Typing, storing, transmitting, checking password: risk of compromise</a:t>
            </a:r>
          </a:p>
          <a:p>
            <a:pPr lvl="1"/>
            <a:endParaRPr lang="en-US" altLang="zh-CN" sz="2400" dirty="0"/>
          </a:p>
          <a:p>
            <a:r>
              <a:rPr lang="en-US" altLang="zh-CN" sz="2600" dirty="0"/>
              <a:t>In Unix login:</a:t>
            </a:r>
          </a:p>
          <a:p>
            <a:pPr lvl="1"/>
            <a:r>
              <a:rPr lang="en-US" altLang="zh-CN" sz="2400" dirty="0"/>
              <a:t>Login process exchanges password for </a:t>
            </a:r>
            <a:r>
              <a:rPr lang="en-US" altLang="zh-CN" sz="2400" b="1" dirty="0" err="1"/>
              <a:t>userid</a:t>
            </a:r>
            <a:endParaRPr lang="en-US" altLang="zh-CN" sz="2400" b="1" dirty="0"/>
          </a:p>
          <a:p>
            <a:pPr lvl="1"/>
            <a:endParaRPr lang="en-US" altLang="zh-CN" sz="2400" b="1" dirty="0"/>
          </a:p>
          <a:p>
            <a:r>
              <a:rPr lang="en-US" altLang="zh-CN" sz="2600" dirty="0"/>
              <a:t>In web applications:</a:t>
            </a:r>
          </a:p>
          <a:p>
            <a:pPr lvl="1"/>
            <a:r>
              <a:rPr lang="en-US" altLang="zh-CN" sz="2400" dirty="0"/>
              <a:t>Often exchange password for a session </a:t>
            </a:r>
            <a:r>
              <a:rPr lang="en-US" altLang="zh-CN" sz="2400" b="1" dirty="0"/>
              <a:t>cookie</a:t>
            </a:r>
          </a:p>
          <a:p>
            <a:pPr lvl="1"/>
            <a:r>
              <a:rPr lang="en-US" altLang="zh-CN" sz="2400" dirty="0"/>
              <a:t>Can think of it as a temporary password that's good for limited time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9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200" dirty="0"/>
              <a:t>First check username and password,</a:t>
            </a:r>
            <a:r>
              <a:rPr lang="zh-CN" altLang="en-US" sz="2200" dirty="0"/>
              <a:t> </a:t>
            </a:r>
            <a:r>
              <a:rPr lang="en-US" altLang="zh-CN" sz="2200" dirty="0"/>
              <a:t>if ok, send:</a:t>
            </a:r>
          </a:p>
          <a:p>
            <a:endParaRPr lang="zh-CN" altLang="en-US" sz="2400" dirty="0"/>
          </a:p>
          <a:p>
            <a:endParaRPr lang="en-US" altLang="zh-CN" sz="2400" dirty="0"/>
          </a:p>
          <a:p>
            <a:r>
              <a:rPr lang="en-US" altLang="zh-CN" sz="2200" dirty="0"/>
              <a:t>Use the tuple to authenticate user for a period of time</a:t>
            </a:r>
          </a:p>
          <a:p>
            <a:pPr lvl="1"/>
            <a:r>
              <a:rPr lang="en-US" altLang="zh-CN" sz="2000" dirty="0"/>
              <a:t>Nice property: no need to store password in memory, or re-enter it often</a:t>
            </a:r>
          </a:p>
          <a:p>
            <a:pPr lvl="1"/>
            <a:r>
              <a:rPr lang="en-US" altLang="zh-CN" sz="2000" i="1" dirty="0" err="1"/>
              <a:t>Server_key</a:t>
            </a:r>
            <a:r>
              <a:rPr lang="en-US" altLang="zh-CN" sz="2000" dirty="0"/>
              <a:t> is there to ensure users can't fabricate hash themselves</a:t>
            </a:r>
          </a:p>
          <a:p>
            <a:pPr lvl="1"/>
            <a:r>
              <a:rPr lang="en-US" altLang="zh-CN" sz="2000" dirty="0"/>
              <a:t>Arbitrary secret string on server, can be changed (invalidating cookies)</a:t>
            </a:r>
          </a:p>
          <a:p>
            <a:pPr lvl="1"/>
            <a:r>
              <a:rPr lang="en-US" altLang="zh-CN" sz="2000" dirty="0"/>
              <a:t>Can verify that the username and expiration time is valid by checking hash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4400" y="1660418"/>
            <a:ext cx="77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charset="0"/>
              </a:rPr>
              <a:t>{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</a:t>
            </a:r>
            <a:r>
              <a:rPr lang="en-US" altLang="zh-CN" b="1" dirty="0">
                <a:latin typeface="Consolas" charset="0"/>
              </a:rPr>
              <a:t>,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, H(</a:t>
            </a:r>
            <a:r>
              <a:rPr lang="en-US" altLang="zh-CN" b="1" dirty="0" err="1">
                <a:solidFill>
                  <a:srgbClr val="9335FF"/>
                </a:solidFill>
                <a:latin typeface="Consolas" charset="0"/>
              </a:rPr>
              <a:t>server_key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)}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846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Problem: the same hash can be used for different username/expiration pairs!</a:t>
            </a:r>
          </a:p>
          <a:p>
            <a:pPr lvl="1"/>
            <a:r>
              <a:rPr lang="en-US" altLang="zh-CN" sz="2000" dirty="0"/>
              <a:t>E.g., "</a:t>
            </a:r>
            <a:r>
              <a:rPr lang="en-US" altLang="zh-CN" sz="2000" b="1" dirty="0">
                <a:solidFill>
                  <a:srgbClr val="0432FF"/>
                </a:solidFill>
              </a:rPr>
              <a:t>Ben</a:t>
            </a:r>
            <a:r>
              <a:rPr lang="en-US" altLang="zh-CN" sz="2000" dirty="0"/>
              <a:t>" and "</a:t>
            </a:r>
            <a:r>
              <a:rPr lang="en-US" altLang="zh-CN" sz="2000" b="1" dirty="0">
                <a:solidFill>
                  <a:srgbClr val="FF0000"/>
                </a:solidFill>
              </a:rPr>
              <a:t>22-May-2012</a:t>
            </a:r>
            <a:r>
              <a:rPr lang="en-US" altLang="zh-CN" sz="2000" dirty="0"/>
              <a:t>"</a:t>
            </a:r>
            <a:r>
              <a:rPr lang="zh-CN" altLang="en-US" sz="2000" dirty="0"/>
              <a:t> </a:t>
            </a:r>
            <a:r>
              <a:rPr lang="en-US" altLang="zh-CN" sz="2000" dirty="0"/>
              <a:t>may</a:t>
            </a:r>
            <a:r>
              <a:rPr lang="zh-CN" altLang="en-US" sz="2000" dirty="0"/>
              <a:t> </a:t>
            </a:r>
            <a:r>
              <a:rPr lang="en-US" altLang="zh-CN" sz="2000" dirty="0"/>
              <a:t>also</a:t>
            </a:r>
            <a:r>
              <a:rPr lang="zh-CN" altLang="en-US" sz="2000" dirty="0"/>
              <a:t> </a:t>
            </a:r>
            <a:r>
              <a:rPr lang="en-US" altLang="zh-CN" sz="2000" dirty="0"/>
              <a:t>be</a:t>
            </a:r>
            <a:r>
              <a:rPr lang="zh-CN" altLang="en-US" sz="2000" dirty="0"/>
              <a:t> </a:t>
            </a:r>
            <a:r>
              <a:rPr lang="en-US" altLang="zh-CN" sz="2000" dirty="0"/>
              <a:t>"</a:t>
            </a:r>
            <a:r>
              <a:rPr lang="en-US" altLang="zh-CN" sz="2000" b="1" dirty="0">
                <a:solidFill>
                  <a:srgbClr val="0432FF"/>
                </a:solidFill>
              </a:rPr>
              <a:t>Ben</a:t>
            </a:r>
            <a:r>
              <a:rPr lang="en-US" altLang="zh-CN" sz="2000" b="1" dirty="0">
                <a:solidFill>
                  <a:srgbClr val="FF0000"/>
                </a:solidFill>
              </a:rPr>
              <a:t>2</a:t>
            </a:r>
            <a:r>
              <a:rPr lang="en-US" altLang="zh-CN" sz="2000" dirty="0"/>
              <a:t>" and "</a:t>
            </a:r>
            <a:r>
              <a:rPr lang="en-US" altLang="zh-CN" sz="2000" b="1" dirty="0">
                <a:solidFill>
                  <a:srgbClr val="FF0000"/>
                </a:solidFill>
              </a:rPr>
              <a:t>2-May-2012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Concatenated string used to compute the hash is same in both cases!</a:t>
            </a:r>
          </a:p>
          <a:p>
            <a:pPr lvl="1"/>
            <a:r>
              <a:rPr lang="en-US" altLang="zh-CN" sz="2000" dirty="0"/>
              <a:t>Can impersonate someone with a similar username</a:t>
            </a:r>
          </a:p>
          <a:p>
            <a:pPr lvl="1"/>
            <a:endParaRPr lang="en-US" altLang="zh-CN" sz="2000" dirty="0"/>
          </a:p>
          <a:p>
            <a:r>
              <a:rPr lang="en-US" altLang="zh-CN" sz="2400" dirty="0"/>
              <a:t>Principle: be explicit and unambiguous when it comes to security</a:t>
            </a:r>
          </a:p>
          <a:p>
            <a:pPr lvl="1"/>
            <a:r>
              <a:rPr lang="en-US" altLang="zh-CN" sz="2000" dirty="0"/>
              <a:t>E.g., use an invertible delimiter scheme for hashing several parts together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Phishing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Adversary tricks user into visiting legitimate-looking web site (e.g., bank)</a:t>
            </a:r>
          </a:p>
          <a:p>
            <a:pPr lvl="1"/>
            <a:r>
              <a:rPr lang="en-US" altLang="zh-CN" sz="2000" dirty="0"/>
              <a:t>Asks for username/</a:t>
            </a:r>
            <a:r>
              <a:rPr lang="en-US" altLang="zh-CN" sz="2000" dirty="0" err="1"/>
              <a:t>passwd</a:t>
            </a:r>
            <a:endParaRPr lang="en-US" altLang="zh-CN" sz="2000" dirty="0"/>
          </a:p>
          <a:p>
            <a:pPr lvl="1"/>
            <a:r>
              <a:rPr lang="en-US" altLang="zh-CN" sz="2000" dirty="0"/>
              <a:t>Actually a different server operated by adversary</a:t>
            </a:r>
          </a:p>
          <a:p>
            <a:pPr lvl="2"/>
            <a:r>
              <a:rPr lang="en-US" altLang="zh-CN" sz="1800" dirty="0"/>
              <a:t>E.g., </a:t>
            </a:r>
            <a:r>
              <a:rPr lang="en-US" altLang="zh-CN" sz="1800" b="1" dirty="0"/>
              <a:t>bank</a:t>
            </a:r>
            <a:r>
              <a:rPr lang="en-US" altLang="zh-CN" sz="1800" b="1" u="sng" dirty="0">
                <a:solidFill>
                  <a:srgbClr val="FF0000"/>
                </a:solidFill>
              </a:rPr>
              <a:t>0</a:t>
            </a:r>
            <a:r>
              <a:rPr lang="en-US" altLang="zh-CN" sz="1800" b="1" dirty="0"/>
              <a:t>famerica.com</a:t>
            </a:r>
            <a:r>
              <a:rPr lang="en-US" altLang="zh-CN" sz="1800" dirty="0"/>
              <a:t> instead of </a:t>
            </a:r>
            <a:r>
              <a:rPr lang="en-US" altLang="zh-CN" sz="1800" b="1" dirty="0" err="1"/>
              <a:t>bank</a:t>
            </a:r>
            <a:r>
              <a:rPr lang="en-US" altLang="zh-CN" sz="1800" b="1" u="sng" dirty="0" err="1">
                <a:solidFill>
                  <a:srgbClr val="FF0000"/>
                </a:solidFill>
              </a:rPr>
              <a:t>o</a:t>
            </a:r>
            <a:r>
              <a:rPr lang="en-US" altLang="zh-CN" sz="1800" b="1" dirty="0" err="1"/>
              <a:t>famerica.com</a:t>
            </a:r>
            <a:endParaRPr lang="en-US" altLang="zh-CN" sz="1800" b="1" dirty="0"/>
          </a:p>
          <a:p>
            <a:pPr lvl="1"/>
            <a:r>
              <a:rPr lang="en-US" altLang="zh-CN" sz="2000" dirty="0"/>
              <a:t>Stores any username/</a:t>
            </a:r>
            <a:r>
              <a:rPr lang="en-US" altLang="zh-CN" sz="2000" dirty="0" err="1"/>
              <a:t>passwd</a:t>
            </a:r>
            <a:r>
              <a:rPr lang="en-US" altLang="zh-CN" sz="2000" dirty="0"/>
              <a:t> entered by victims</a:t>
            </a:r>
          </a:p>
          <a:p>
            <a:pPr lvl="1"/>
            <a:r>
              <a:rPr lang="en-US" altLang="zh-CN" sz="2000" dirty="0"/>
              <a:t>Adversary can now impersonate victims on the real web site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219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Problem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Key problem: once you send a password to the server, it can impersonate you</a:t>
            </a:r>
          </a:p>
          <a:p>
            <a:pPr lvl="1"/>
            <a:r>
              <a:rPr lang="en-US" altLang="zh-CN" sz="2000" dirty="0"/>
              <a:t>Solved part of the problem by hashing the password database</a:t>
            </a:r>
          </a:p>
          <a:p>
            <a:pPr lvl="1"/>
            <a:r>
              <a:rPr lang="en-US" altLang="zh-CN" sz="2000" dirty="0"/>
              <a:t>But still sending the password to the server to verify on login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505572"/>
            <a:ext cx="3352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42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Challenge-response </a:t>
            </a:r>
          </a:p>
          <a:p>
            <a:pPr lvl="1"/>
            <a:r>
              <a:rPr lang="en-US" altLang="zh-CN" sz="2000" dirty="0"/>
              <a:t>Server chooses a random value </a:t>
            </a:r>
            <a:r>
              <a:rPr lang="en-US" altLang="zh-CN" sz="2000" b="1" dirty="0"/>
              <a:t>R</a:t>
            </a:r>
            <a:r>
              <a:rPr lang="en-US" altLang="zh-CN" sz="2000" dirty="0"/>
              <a:t>, sends it to client</a:t>
            </a:r>
          </a:p>
          <a:p>
            <a:pPr lvl="1"/>
            <a:r>
              <a:rPr lang="en-US" altLang="zh-CN" sz="2000" dirty="0"/>
              <a:t>Client computes </a:t>
            </a:r>
            <a:r>
              <a:rPr lang="en-US" altLang="zh-CN" sz="2000" b="1" dirty="0"/>
              <a:t>H(R + password)</a:t>
            </a:r>
            <a:r>
              <a:rPr lang="en-US" altLang="zh-CN" sz="2000" dirty="0"/>
              <a:t> and sends to server</a:t>
            </a:r>
          </a:p>
          <a:p>
            <a:pPr lvl="1"/>
            <a:r>
              <a:rPr lang="en-US" altLang="zh-CN" sz="2000" dirty="0"/>
              <a:t>Server checks if this matches its computation of hash with expected password</a:t>
            </a:r>
          </a:p>
          <a:p>
            <a:pPr lvl="1"/>
            <a:r>
              <a:rPr lang="en-US" altLang="zh-CN" sz="2000" dirty="0"/>
              <a:t>If the server didn't already know password, still doesn't know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51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lang="zh-CN" altLang="en-US" dirty="0"/>
          </a:p>
          <a:p>
            <a:r>
              <a:rPr lang="en-US" altLang="zh-CN" dirty="0"/>
              <a:t>Adversary only learns H(</a:t>
            </a:r>
            <a:r>
              <a:rPr lang="en-US" altLang="zh-CN" b="1" dirty="0"/>
              <a:t>valarMorghul1s </a:t>
            </a:r>
            <a:r>
              <a:rPr lang="en-US" altLang="zh-CN" dirty="0"/>
              <a:t>| </a:t>
            </a:r>
            <a:r>
              <a:rPr lang="en-US" altLang="zh-CN" b="1" dirty="0"/>
              <a:t>458643</a:t>
            </a:r>
            <a:r>
              <a:rPr lang="en-US" altLang="zh-CN" dirty="0"/>
              <a:t>); can</a:t>
            </a:r>
            <a:r>
              <a:rPr lang="zh-CN" altLang="en-US" dirty="0"/>
              <a:t> </a:t>
            </a:r>
            <a:r>
              <a:rPr lang="en-US" altLang="zh-CN" dirty="0"/>
              <a:t>not recover the password from that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27182"/>
            <a:ext cx="8229600" cy="27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57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Tech 2: use passwords to authenticate the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4140460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Make the server prove it knows your password</a:t>
            </a:r>
          </a:p>
          <a:p>
            <a:pPr lvl="1"/>
            <a:r>
              <a:rPr lang="en-US" altLang="zh-CN" dirty="0"/>
              <a:t>Client chooses </a:t>
            </a:r>
            <a:r>
              <a:rPr lang="en-US" altLang="zh-CN" b="1" dirty="0"/>
              <a:t>Q</a:t>
            </a:r>
            <a:r>
              <a:rPr lang="en-US" altLang="zh-CN" dirty="0"/>
              <a:t>, sends to server, server computes </a:t>
            </a:r>
            <a:r>
              <a:rPr lang="en-US" altLang="zh-CN" b="1" dirty="0"/>
              <a:t>H(Q + password)</a:t>
            </a:r>
            <a:r>
              <a:rPr lang="en-US" altLang="zh-CN" dirty="0"/>
              <a:t>, replies</a:t>
            </a:r>
          </a:p>
          <a:p>
            <a:pPr lvl="1"/>
            <a:r>
              <a:rPr lang="en-US" altLang="zh-CN" dirty="0"/>
              <a:t>Only the authentic server would know your password!</a:t>
            </a:r>
          </a:p>
          <a:p>
            <a:r>
              <a:rPr lang="en-US" altLang="zh-CN" sz="2000" dirty="0"/>
              <a:t>Unfortunately, not many systems use this in practice</a:t>
            </a:r>
          </a:p>
          <a:p>
            <a:pPr lvl="1"/>
            <a:r>
              <a:rPr lang="en-US" altLang="zh-CN" dirty="0"/>
              <a:t>In part because app developers just care about app authenticating user...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2715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Tech 2: use passwords to authenticate the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Complication</a:t>
            </a:r>
            <a:r>
              <a:rPr lang="en-US" altLang="zh-CN" sz="2000" dirty="0"/>
              <a:t>: could be used with first scheme to fool server!</a:t>
            </a:r>
          </a:p>
          <a:p>
            <a:pPr lvl="1"/>
            <a:r>
              <a:rPr lang="en-US" altLang="zh-CN" dirty="0"/>
              <a:t>First, try to log into the server: get the server's challenge </a:t>
            </a:r>
            <a:r>
              <a:rPr lang="en-US" altLang="zh-CN" b="1" dirty="0"/>
              <a:t>R</a:t>
            </a:r>
          </a:p>
          <a:p>
            <a:pPr lvl="1"/>
            <a:r>
              <a:rPr lang="en-US" altLang="zh-CN" dirty="0"/>
              <a:t>Then, decide you want to test the server: send it the same </a:t>
            </a:r>
            <a:r>
              <a:rPr lang="en-US" altLang="zh-CN" b="1" dirty="0"/>
              <a:t>R</a:t>
            </a:r>
          </a:p>
          <a:p>
            <a:pPr lvl="1"/>
            <a:r>
              <a:rPr lang="en-US" altLang="zh-CN" dirty="0"/>
              <a:t>Send server's reply back to it as response to the original challenge</a:t>
            </a:r>
          </a:p>
          <a:p>
            <a:r>
              <a:rPr lang="en-US" altLang="zh-CN" sz="2000" b="1" dirty="0"/>
              <a:t>Principle</a:t>
            </a:r>
            <a:r>
              <a:rPr lang="en-US" altLang="zh-CN" sz="2000" dirty="0"/>
              <a:t>: be explicit, again!</a:t>
            </a:r>
          </a:p>
          <a:p>
            <a:pPr lvl="1"/>
            <a:r>
              <a:rPr lang="en-US" altLang="zh-CN" dirty="0"/>
              <a:t>E.g., hash the intended recipient of response (e.g., client or server), and have the recipient verify it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8193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dirty="0"/>
              <a:t>Turn phishing attacks from </a:t>
            </a:r>
            <a:r>
              <a:rPr lang="en-US" altLang="zh-CN" b="1" dirty="0"/>
              <a:t>offline</a:t>
            </a:r>
            <a:r>
              <a:rPr lang="en-US" altLang="zh-CN" dirty="0"/>
              <a:t> into </a:t>
            </a:r>
            <a:r>
              <a:rPr lang="en-US" altLang="zh-CN" b="1" dirty="0"/>
              <a:t>online</a:t>
            </a:r>
            <a:r>
              <a:rPr lang="en-US" altLang="zh-CN" dirty="0"/>
              <a:t> attacks</a:t>
            </a:r>
          </a:p>
          <a:p>
            <a:pPr lvl="1"/>
            <a:r>
              <a:rPr lang="en-US" altLang="zh-CN" dirty="0"/>
              <a:t>If adversary doesn't have the right image, users will know the site is fake</a:t>
            </a:r>
          </a:p>
          <a:p>
            <a:pPr lvl="1"/>
            <a:r>
              <a:rPr lang="en-US" altLang="zh-CN" dirty="0"/>
              <a:t>Adversary could talk to real site, fetch image for each user that logs in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859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"</a:t>
            </a:r>
            <a:r>
              <a:rPr kumimoji="1" lang="en-US" altLang="zh-CN" dirty="0" err="1"/>
              <a:t>Sitekey</a:t>
            </a:r>
            <a:r>
              <a:rPr kumimoji="1" lang="en-US" altLang="zh-CN" dirty="0"/>
              <a:t>"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036184"/>
            <a:ext cx="7812360" cy="458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157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Why is it still useful, then?</a:t>
            </a:r>
          </a:p>
          <a:p>
            <a:pPr lvl="1"/>
            <a:r>
              <a:rPr lang="en-US" altLang="zh-CN" dirty="0"/>
              <a:t>Requires more efforts on adversary's part to mount attack</a:t>
            </a:r>
          </a:p>
          <a:p>
            <a:pPr lvl="1"/>
            <a:r>
              <a:rPr lang="en-US" altLang="zh-CN" dirty="0"/>
              <a:t>Even if adversary does this, bank can detect it</a:t>
            </a:r>
          </a:p>
          <a:p>
            <a:pPr lvl="1"/>
            <a:r>
              <a:rPr lang="en-US" altLang="zh-CN" dirty="0"/>
              <a:t>Watch for many requests coming from a single computer</a:t>
            </a:r>
          </a:p>
          <a:p>
            <a:pPr lvl="1"/>
            <a:r>
              <a:rPr lang="en-US" altLang="zh-CN" dirty="0"/>
              <a:t>That computer might be trying to impersonate site</a:t>
            </a:r>
          </a:p>
          <a:p>
            <a:pPr lvl="1"/>
            <a:r>
              <a:rPr lang="en-US" altLang="zh-CN" dirty="0"/>
              <a:t>Turns an offline/passive attack into an online/active attack</a:t>
            </a:r>
          </a:p>
          <a:p>
            <a:r>
              <a:rPr lang="en-US" altLang="zh-CN" sz="2000" dirty="0"/>
              <a:t>Key insight</a:t>
            </a:r>
          </a:p>
          <a:p>
            <a:pPr lvl="1"/>
            <a:r>
              <a:rPr lang="en-US" altLang="zh-CN" dirty="0"/>
              <a:t>Don't need perfect security, small improvements can help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6166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4: Specific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Make passwords specific to a site</a:t>
            </a:r>
          </a:p>
          <a:p>
            <a:pPr lvl="1"/>
            <a:r>
              <a:rPr lang="en-US" altLang="zh-CN" sz="2400" dirty="0"/>
              <a:t>Instead of sending password, send H(</a:t>
            </a:r>
            <a:r>
              <a:rPr lang="en-US" altLang="zh-CN" sz="2400" dirty="0" err="1"/>
              <a:t>servername</a:t>
            </a:r>
            <a:r>
              <a:rPr lang="en-US" altLang="zh-CN" sz="2400" dirty="0"/>
              <a:t> + password)</a:t>
            </a:r>
          </a:p>
          <a:p>
            <a:pPr lvl="1"/>
            <a:r>
              <a:rPr lang="en-US" altLang="zh-CN" sz="2400" dirty="0"/>
              <a:t>Just like a basic password scheme, from the server's point of view</a:t>
            </a:r>
          </a:p>
          <a:p>
            <a:pPr lvl="1"/>
            <a:endParaRPr lang="en-US" altLang="zh-CN" sz="2400" dirty="0"/>
          </a:p>
          <a:p>
            <a:r>
              <a:rPr lang="en-US" altLang="zh-CN" sz="2400" dirty="0"/>
              <a:t>Except impersonator on another server gets diff passwd</a:t>
            </a:r>
          </a:p>
          <a:p>
            <a:r>
              <a:rPr lang="en-US" altLang="zh-CN" sz="2400" dirty="0"/>
              <a:t>Recommendation</a:t>
            </a:r>
            <a:endParaRPr lang="en-US" altLang="zh-CN" sz="2800" dirty="0"/>
          </a:p>
          <a:p>
            <a:pPr lvl="1"/>
            <a:r>
              <a:rPr lang="en-US" altLang="zh-CN" sz="2400" dirty="0"/>
              <a:t>E.g.,</a:t>
            </a:r>
            <a:r>
              <a:rPr lang="zh-CN" altLang="en-US" sz="2400" dirty="0"/>
              <a:t> </a:t>
            </a:r>
            <a:r>
              <a:rPr lang="en-US" altLang="zh-CN" sz="2400" dirty="0" err="1"/>
              <a:t>LastPass</a:t>
            </a:r>
            <a:endParaRPr lang="en-US" altLang="zh-CN" sz="24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893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435280" cy="4320480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One-time Password</a:t>
            </a:r>
          </a:p>
          <a:p>
            <a:pPr lvl="1"/>
            <a:r>
              <a:rPr lang="en-US" altLang="zh-CN" sz="2000" dirty="0"/>
              <a:t>If adversary intercepts password, can keep using it over and over</a:t>
            </a:r>
          </a:p>
          <a:p>
            <a:pPr lvl="1"/>
            <a:r>
              <a:rPr lang="en-US" altLang="zh-CN" sz="2000" dirty="0"/>
              <a:t>Can implement one-time passwords: need to use a different password every time</a:t>
            </a:r>
          </a:p>
          <a:p>
            <a:r>
              <a:rPr lang="en-US" altLang="zh-CN" sz="2400" dirty="0"/>
              <a:t>Design: construct a long chain of hashes.</a:t>
            </a:r>
          </a:p>
          <a:p>
            <a:pPr lvl="1"/>
            <a:r>
              <a:rPr lang="en-US" altLang="zh-CN" sz="2000" dirty="0"/>
              <a:t>Start with password and salt, as before</a:t>
            </a:r>
          </a:p>
          <a:p>
            <a:pPr lvl="1"/>
            <a:r>
              <a:rPr lang="en-US" altLang="zh-CN" sz="2000" dirty="0"/>
              <a:t>Repeatedly apply hash, n times, to get n passwords</a:t>
            </a:r>
          </a:p>
          <a:p>
            <a:pPr lvl="1"/>
            <a:r>
              <a:rPr lang="en-US" altLang="zh-CN" sz="2000" dirty="0"/>
              <a:t>Server stores x = H(H(H(H(...(H(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)))))) = </a:t>
            </a:r>
            <a:r>
              <a:rPr lang="en-US" altLang="zh-CN" sz="2000" dirty="0" err="1"/>
              <a:t>H</a:t>
            </a:r>
            <a:r>
              <a:rPr lang="en-US" altLang="zh-CN" sz="2000" baseline="30000" dirty="0" err="1"/>
              <a:t>n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</a:t>
            </a:r>
          </a:p>
          <a:p>
            <a:r>
              <a:rPr lang="en-US" altLang="zh-CN" sz="2400" dirty="0"/>
              <a:t>To authenticate, send token=H</a:t>
            </a:r>
            <a:r>
              <a:rPr lang="en-US" altLang="zh-CN" sz="2400" baseline="30000" dirty="0"/>
              <a:t>{n-1}</a:t>
            </a:r>
            <a:r>
              <a:rPr lang="en-US" altLang="zh-CN" sz="2400" dirty="0"/>
              <a:t>(</a:t>
            </a:r>
            <a:r>
              <a:rPr lang="en-US" altLang="zh-CN" sz="2400" dirty="0" err="1"/>
              <a:t>salt+password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Server verifies that x = H(token), then sets x &lt;- token</a:t>
            </a:r>
          </a:p>
          <a:p>
            <a:pPr lvl="1"/>
            <a:r>
              <a:rPr lang="en-US" altLang="zh-CN" sz="2000" dirty="0"/>
              <a:t>User carries a printout of a few hashes, or uses smartphone to compute them.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936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859216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Alternative design: include time in the hash (Google's 2-step verification)</a:t>
            </a:r>
          </a:p>
          <a:p>
            <a:pPr lvl="1"/>
            <a:r>
              <a:rPr lang="en-US" altLang="zh-CN" sz="2000" dirty="0"/>
              <a:t>Server and user's smartphone share some secret string K</a:t>
            </a:r>
          </a:p>
          <a:p>
            <a:pPr lvl="1"/>
            <a:r>
              <a:rPr lang="en-US" altLang="zh-CN" sz="2000" dirty="0"/>
              <a:t>To authenticate, smartphone computes H(K || current time)</a:t>
            </a:r>
          </a:p>
          <a:p>
            <a:pPr lvl="1"/>
            <a:r>
              <a:rPr lang="en-US" altLang="zh-CN" sz="2000" dirty="0"/>
              <a:t>User sends hash value to server, server can check a few recent time values.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901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Google's App-specific password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94" y="1208774"/>
            <a:ext cx="8017546" cy="31608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357667"/>
            <a:ext cx="8318500" cy="7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850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Tech 6: bind authentication and request authorization</a:t>
            </a:r>
            <a:endParaRPr kumimoji="1"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One way to look at problem: sending password authorizes any request</a:t>
            </a:r>
          </a:p>
          <a:p>
            <a:pPr lvl="1"/>
            <a:r>
              <a:rPr lang="en-US" altLang="zh-CN" sz="1600" dirty="0"/>
              <a:t>Even requests by adversary that intercepts our password</a:t>
            </a:r>
          </a:p>
          <a:p>
            <a:pPr lvl="1"/>
            <a:r>
              <a:rPr lang="en-US" altLang="zh-CN" sz="1600" dirty="0"/>
              <a:t>A different design: use password to authenticate any request</a:t>
            </a:r>
          </a:p>
          <a:p>
            <a:pPr lvl="1"/>
            <a:r>
              <a:rPr lang="en-US" altLang="zh-CN" sz="1600" b="1" dirty="0"/>
              <a:t>req = { username, "write XX to </a:t>
            </a:r>
            <a:r>
              <a:rPr lang="en-US" altLang="zh-CN" sz="1600" b="1" dirty="0" err="1"/>
              <a:t>exam.txt</a:t>
            </a:r>
            <a:r>
              <a:rPr lang="en-US" altLang="zh-CN" sz="1600" b="1" dirty="0"/>
              <a:t>", H(password + "write ..") }</a:t>
            </a:r>
          </a:p>
          <a:p>
            <a:pPr lvl="1"/>
            <a:endParaRPr lang="en-US" altLang="zh-CN" sz="1600" b="1" dirty="0"/>
          </a:p>
          <a:p>
            <a:r>
              <a:rPr lang="en-US" altLang="zh-CN" dirty="0"/>
              <a:t>Server can check if this is a legitimate </a:t>
            </a:r>
            <a:r>
              <a:rPr lang="en-US" altLang="zh-CN" dirty="0" err="1"/>
              <a:t>req</a:t>
            </a:r>
            <a:r>
              <a:rPr lang="en-US" altLang="zh-CN" dirty="0"/>
              <a:t> from user using password</a:t>
            </a:r>
          </a:p>
          <a:p>
            <a:pPr lvl="1"/>
            <a:r>
              <a:rPr lang="en-US" altLang="zh-CN" sz="1600" dirty="0"/>
              <a:t>Even if adversary intercepts request, cannot steal/misuse password</a:t>
            </a:r>
          </a:p>
          <a:p>
            <a:pPr lvl="1"/>
            <a:r>
              <a:rPr lang="en-US" altLang="zh-CN" sz="1600" dirty="0"/>
              <a:t>In practice, don't want to use password, use some session token instead</a:t>
            </a:r>
          </a:p>
          <a:p>
            <a:pPr lvl="1"/>
            <a:r>
              <a:rPr lang="en-US" altLang="zh-CN" sz="1600" dirty="0"/>
              <a:t>Could combine well with one-time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4474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7: FIDO: Replace the Password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7" y="1273324"/>
            <a:ext cx="9144000" cy="4247812"/>
          </a:xfrm>
          <a:prstGeom prst="rect">
            <a:avLst/>
          </a:prstGeom>
        </p:spPr>
      </p:pic>
      <p:pic>
        <p:nvPicPr>
          <p:cNvPr id="3074" name="Picture 2" descr="尤比科安全密钥 YubiKey 5C NFC USB-C/FIDO2/WebAuthn/U2F/2 级认证/高耐用性/抗冲击性/防水">
            <a:extLst>
              <a:ext uri="{FF2B5EF4-FFF2-40B4-BE49-F238E27FC236}">
                <a16:creationId xmlns:a16="http://schemas.microsoft.com/office/drawing/2014/main" id="{1727FC63-A0CC-AE45-9A8E-2058D65AF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71861"/>
            <a:ext cx="685263" cy="6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2755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CA1071-2D0D-FA45-82B7-244FE6CD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1BAC54-5B9A-D544-B7E1-9D1537193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5"/>
            <a:ext cx="9144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04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Three Bindings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4766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770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Private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770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Fingerprint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810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6814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Publish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6814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User ID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箭头连接符 10"/>
          <p:cNvCxnSpPr>
            <a:stCxn id="6" idx="2"/>
            <a:endCxn id="5" idx="0"/>
          </p:cNvCxnSpPr>
          <p:nvPr/>
        </p:nvCxnSpPr>
        <p:spPr>
          <a:xfrm>
            <a:off x="262778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2"/>
            <a:endCxn id="8" idx="0"/>
          </p:cNvCxnSpPr>
          <p:nvPr/>
        </p:nvCxnSpPr>
        <p:spPr>
          <a:xfrm>
            <a:off x="658822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8" idx="1"/>
            <a:endCxn id="5" idx="3"/>
          </p:cNvCxnSpPr>
          <p:nvPr/>
        </p:nvCxnSpPr>
        <p:spPr>
          <a:xfrm flipH="1">
            <a:off x="3347864" y="3050876"/>
            <a:ext cx="2520280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835696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60132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56843" y="4389618"/>
            <a:ext cx="2613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hardware (e.g., Enclave)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22483" y="438961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isolation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203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Bootstrapping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74393"/>
            <a:ext cx="8435280" cy="4047836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How to initially set a password for an account?</a:t>
            </a:r>
          </a:p>
          <a:p>
            <a:pPr lvl="1"/>
            <a:r>
              <a:rPr lang="en-US" altLang="zh-CN" sz="1600" dirty="0"/>
              <a:t>If adversary can subvert this process, cannot rely on much else</a:t>
            </a:r>
          </a:p>
          <a:p>
            <a:pPr lvl="1"/>
            <a:r>
              <a:rPr lang="en-US" altLang="zh-CN" sz="1600" dirty="0"/>
              <a:t>MIT: admissions office vets each student, hands out account codes</a:t>
            </a:r>
          </a:p>
          <a:p>
            <a:pPr lvl="1"/>
            <a:r>
              <a:rPr lang="en-US" altLang="zh-CN" sz="1600" dirty="0"/>
              <a:t>Many web sites: anyone with an email can create a new account</a:t>
            </a:r>
          </a:p>
          <a:p>
            <a:r>
              <a:rPr lang="en-US" altLang="zh-CN" sz="1800" dirty="0"/>
              <a:t>Changing password (e.g., after compromise)</a:t>
            </a:r>
          </a:p>
          <a:p>
            <a:pPr lvl="1"/>
            <a:r>
              <a:rPr lang="en-US" altLang="zh-CN" sz="1600" dirty="0"/>
              <a:t>Need some additional mechanism to differentiate user vs. attacker</a:t>
            </a:r>
          </a:p>
          <a:p>
            <a:pPr lvl="1"/>
            <a:r>
              <a:rPr lang="en-US" altLang="zh-CN" sz="1600" dirty="0"/>
              <a:t>MIT: walk over to accounts office, show ID, admin can reset password</a:t>
            </a:r>
          </a:p>
          <a:p>
            <a:pPr lvl="1"/>
            <a:r>
              <a:rPr lang="en-US" altLang="zh-CN" sz="1600" dirty="0"/>
              <a:t>Many sites: additional "security" questions used to reset password</a:t>
            </a:r>
          </a:p>
          <a:p>
            <a:r>
              <a:rPr lang="en-US" altLang="zh-CN" sz="1800" dirty="0"/>
              <a:t>Password bootstrap / reset mechanisms are part of the security system</a:t>
            </a:r>
          </a:p>
          <a:p>
            <a:pPr lvl="1"/>
            <a:r>
              <a:rPr lang="en-US" altLang="zh-CN" sz="1600" dirty="0"/>
              <a:t>Can sometimes be weaker than the password mechanisms</a:t>
            </a:r>
          </a:p>
          <a:p>
            <a:pPr lvl="1"/>
            <a:r>
              <a:rPr lang="en-US" altLang="zh-CN" sz="1600" dirty="0"/>
              <a:t>Sarah Palin's Yahoo account was compromised by guessing security Q's</a:t>
            </a:r>
          </a:p>
          <a:p>
            <a:pPr lvl="1"/>
            <a:r>
              <a:rPr lang="en-US" altLang="zh-CN" sz="1600" dirty="0"/>
              <a:t>Personal information can be easy to find online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376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Principles</a:t>
            </a:r>
            <a:r>
              <a:rPr lang="zh-CN" altLang="en-US" dirty="0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1219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000" dirty="0"/>
              <a:t>Deal with bugs / incomplete mediation</a:t>
            </a:r>
          </a:p>
          <a:p>
            <a:pPr lvl="1"/>
            <a:r>
              <a:rPr lang="en-US" altLang="zh-CN" dirty="0"/>
              <a:t>Any component that can arbitrarily access a resource must invoke the guard</a:t>
            </a:r>
          </a:p>
          <a:p>
            <a:pPr lvl="1"/>
            <a:r>
              <a:rPr lang="en-US" altLang="zh-CN" dirty="0"/>
              <a:t>If component has a bug or design mistake, can lead to incomplete mediation</a:t>
            </a:r>
          </a:p>
          <a:p>
            <a:pPr lvl="1"/>
            <a:r>
              <a:rPr lang="en-US" altLang="zh-CN" dirty="0"/>
              <a:t>General plan: reduce the number of components that must invoke the guard</a:t>
            </a:r>
          </a:p>
          <a:p>
            <a:pPr lvl="2"/>
            <a:r>
              <a:rPr lang="en-US" altLang="zh-CN" sz="1600" dirty="0"/>
              <a:t>E.g., arrange for DB server to check permissions on records returned, then security does not depend as much on </a:t>
            </a:r>
            <a:r>
              <a:rPr lang="en-US" altLang="zh-CN" sz="1600" i="1" dirty="0" err="1"/>
              <a:t>lookup.cgi</a:t>
            </a:r>
            <a:endParaRPr lang="en-US" altLang="zh-CN" sz="1600" i="1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929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Trusted is bad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Untrusted components are good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999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584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400" dirty="0"/>
              <a:t>Security VS. Availability</a:t>
            </a:r>
          </a:p>
          <a:p>
            <a:pPr lvl="1"/>
            <a:r>
              <a:rPr lang="en-US" altLang="zh-CN" sz="2000" dirty="0"/>
              <a:t>E.g., system requires frequent password changes -&gt; users may write them down</a:t>
            </a:r>
          </a:p>
          <a:p>
            <a:r>
              <a:rPr lang="en-US" altLang="zh-CN" sz="2400" dirty="0"/>
              <a:t>How far should a teacher go to protect the exam</a:t>
            </a:r>
            <a:r>
              <a:rPr lang="zh-CN" altLang="en-US" sz="2400" dirty="0"/>
              <a:t> </a:t>
            </a:r>
            <a:r>
              <a:rPr lang="en-US" altLang="zh-CN" sz="2400" dirty="0"/>
              <a:t>file?</a:t>
            </a:r>
          </a:p>
          <a:p>
            <a:pPr lvl="1"/>
            <a:r>
              <a:rPr lang="en-US" altLang="zh-CN" sz="2000" dirty="0"/>
              <a:t>Put the file on a separate computer, to avoid sharing a file system?</a:t>
            </a:r>
          </a:p>
          <a:p>
            <a:pPr lvl="1"/>
            <a:r>
              <a:rPr lang="en-US" altLang="zh-CN" sz="2000" dirty="0"/>
              <a:t>Disconnect computer from the network, to avoid remotely exploitable OS bugs?</a:t>
            </a:r>
          </a:p>
          <a:p>
            <a:pPr lvl="1"/>
            <a:r>
              <a:rPr lang="en-US" altLang="zh-CN" sz="2000" dirty="0"/>
              <a:t>Put the server into a separate machine room?</a:t>
            </a:r>
          </a:p>
          <a:p>
            <a:pPr lvl="1"/>
            <a:r>
              <a:rPr lang="en-US" altLang="zh-CN" sz="2000" dirty="0"/>
              <a:t>Get a guard to physically protect the machine room?</a:t>
            </a:r>
          </a:p>
          <a:p>
            <a:pPr lvl="1"/>
            <a:r>
              <a:rPr lang="en-US" altLang="zh-CN" sz="2000" dirty="0"/>
              <a:t>...</a:t>
            </a:r>
          </a:p>
          <a:p>
            <a:r>
              <a:rPr lang="en-US" altLang="zh-CN" sz="2400" dirty="0"/>
              <a:t>Good idea: cost of security mechanism should be commensurate with value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25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D1930C5-F07C-A445-9799-0011464D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45" y="101600"/>
            <a:ext cx="8242300" cy="27559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9D9E19-13F7-3441-90E0-BE05EDAA6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812380"/>
            <a:ext cx="2870200" cy="2565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69F526F-E4BB-684F-90BA-985027EA4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" y="2812380"/>
            <a:ext cx="4275667" cy="25654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FC4155E-1CD0-2E43-B137-37E80354F214}"/>
              </a:ext>
            </a:extLst>
          </p:cNvPr>
          <p:cNvSpPr/>
          <p:nvPr/>
        </p:nvSpPr>
        <p:spPr>
          <a:xfrm>
            <a:off x="3419872" y="3748484"/>
            <a:ext cx="50405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1DB9EDE5-96FA-6746-8F5E-FB6715829D69}"/>
              </a:ext>
            </a:extLst>
          </p:cNvPr>
          <p:cNvCxnSpPr/>
          <p:nvPr/>
        </p:nvCxnSpPr>
        <p:spPr>
          <a:xfrm flipV="1">
            <a:off x="3923928" y="2812380"/>
            <a:ext cx="2016224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3053DB7-7598-C743-A021-2CC3109F7BC1}"/>
              </a:ext>
            </a:extLst>
          </p:cNvPr>
          <p:cNvCxnSpPr>
            <a:cxnSpLocks/>
          </p:cNvCxnSpPr>
          <p:nvPr/>
        </p:nvCxnSpPr>
        <p:spPr>
          <a:xfrm>
            <a:off x="3923928" y="4324548"/>
            <a:ext cx="2016224" cy="1053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350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45667</TotalTime>
  <Words>3488</Words>
  <Application>Microsoft Macintosh PowerPoint</Application>
  <PresentationFormat>全屏显示(16:10)</PresentationFormat>
  <Paragraphs>489</Paragraphs>
  <Slides>59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5" baseType="lpstr">
      <vt:lpstr>DengXian</vt:lpstr>
      <vt:lpstr>微软雅黑</vt:lpstr>
      <vt:lpstr>Arial</vt:lpstr>
      <vt:lpstr>Calibri</vt:lpstr>
      <vt:lpstr>Consolas</vt:lpstr>
      <vt:lpstr>1_Office 主题​​</vt:lpstr>
      <vt:lpstr>Authentication &amp; Password</vt:lpstr>
      <vt:lpstr>Review</vt:lpstr>
      <vt:lpstr>Threat Model: Assumptions</vt:lpstr>
      <vt:lpstr>Threat Model: Assumptions</vt:lpstr>
      <vt:lpstr>Guard Model</vt:lpstr>
      <vt:lpstr>Guard Model of Security</vt:lpstr>
      <vt:lpstr>Complete Mediation</vt:lpstr>
      <vt:lpstr>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Example: SQL Injection</vt:lpstr>
      <vt:lpstr>SQL Injection</vt:lpstr>
      <vt:lpstr>Authentication: Password</vt:lpstr>
      <vt:lpstr>Authentication: Who Are You?</vt:lpstr>
      <vt:lpstr>Authentication: Password</vt:lpstr>
      <vt:lpstr>An Example: Guessing Password (Tenex)</vt:lpstr>
      <vt:lpstr>Problem: Guess One Character at a Time</vt:lpstr>
      <vt:lpstr>Timing Attack: Guess One Character at a Time</vt:lpstr>
      <vt:lpstr>Timing Attack: Guess One Character at a Time</vt:lpstr>
      <vt:lpstr>Idea: Store Hash of Password</vt:lpstr>
      <vt:lpstr>Store Hash of Password</vt:lpstr>
      <vt:lpstr>Store Hash of Password</vt:lpstr>
      <vt:lpstr>Store Hash of Password</vt:lpstr>
      <vt:lpstr>Password Statistics (32M Password, 2009)</vt:lpstr>
      <vt:lpstr>30 Most Used Passwords in 2022</vt:lpstr>
      <vt:lpstr>Store Hash of Password</vt:lpstr>
      <vt:lpstr>Salting</vt:lpstr>
      <vt:lpstr>Salting</vt:lpstr>
      <vt:lpstr>Bootstrap Authentication</vt:lpstr>
      <vt:lpstr>Session Cookies: Strawman</vt:lpstr>
      <vt:lpstr>Session Cookies: Strawman</vt:lpstr>
      <vt:lpstr>Phishing Attacks</vt:lpstr>
      <vt:lpstr>Key Problem of Password</vt:lpstr>
      <vt:lpstr>Technique 1: challenge-response scheme</vt:lpstr>
      <vt:lpstr>Technique 1: challenge-response scheme</vt:lpstr>
      <vt:lpstr>Tech 2: use passwords to authenticate the server</vt:lpstr>
      <vt:lpstr>Tech 2: use passwords to authenticate the server</vt:lpstr>
      <vt:lpstr>Tech 3: turn offline into online attack</vt:lpstr>
      <vt:lpstr>"Sitekey"</vt:lpstr>
      <vt:lpstr>Tech 3: turn offline into online attack</vt:lpstr>
      <vt:lpstr>Tech 4: Specific password</vt:lpstr>
      <vt:lpstr>Tech 5: one-time passwords</vt:lpstr>
      <vt:lpstr>Tech 5: one-time passwords</vt:lpstr>
      <vt:lpstr>Google's App-specific password</vt:lpstr>
      <vt:lpstr>Tech 6: bind authentication and request authorization</vt:lpstr>
      <vt:lpstr>Tech 7: FIDO: Replace the Password</vt:lpstr>
      <vt:lpstr>PowerPoint 演示文稿</vt:lpstr>
      <vt:lpstr>Three Bindings</vt:lpstr>
      <vt:lpstr>Bootstrapping</vt:lpstr>
      <vt:lpstr>Security Principles </vt:lpstr>
      <vt:lpstr>Principle of Least Privilege</vt:lpstr>
      <vt:lpstr>Least Trust</vt:lpstr>
      <vt:lpstr>Users Make Mistakes</vt:lpstr>
      <vt:lpstr>Cost of Security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1629</cp:revision>
  <cp:lastPrinted>2020-03-02T13:38:09Z</cp:lastPrinted>
  <dcterms:created xsi:type="dcterms:W3CDTF">2017-11-24T09:35:45Z</dcterms:created>
  <dcterms:modified xsi:type="dcterms:W3CDTF">2022-12-15T01:53:43Z</dcterms:modified>
</cp:coreProperties>
</file>